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71"/>
  </p:notesMasterIdLst>
  <p:handoutMasterIdLst>
    <p:handoutMasterId r:id="rId72"/>
  </p:handoutMasterIdLst>
  <p:sldIdLst>
    <p:sldId id="390" r:id="rId6"/>
    <p:sldId id="486" r:id="rId7"/>
    <p:sldId id="588" r:id="rId8"/>
    <p:sldId id="288" r:id="rId9"/>
    <p:sldId id="563" r:id="rId10"/>
    <p:sldId id="564" r:id="rId11"/>
    <p:sldId id="561" r:id="rId12"/>
    <p:sldId id="593" r:id="rId13"/>
    <p:sldId id="555" r:id="rId14"/>
    <p:sldId id="495" r:id="rId15"/>
    <p:sldId id="485" r:id="rId16"/>
    <p:sldId id="559" r:id="rId17"/>
    <p:sldId id="558" r:id="rId18"/>
    <p:sldId id="562" r:id="rId19"/>
    <p:sldId id="574" r:id="rId20"/>
    <p:sldId id="577" r:id="rId21"/>
    <p:sldId id="572" r:id="rId22"/>
    <p:sldId id="567" r:id="rId23"/>
    <p:sldId id="566" r:id="rId24"/>
    <p:sldId id="553" r:id="rId25"/>
    <p:sldId id="538" r:id="rId26"/>
    <p:sldId id="541" r:id="rId27"/>
    <p:sldId id="542" r:id="rId28"/>
    <p:sldId id="578" r:id="rId29"/>
    <p:sldId id="537" r:id="rId30"/>
    <p:sldId id="554" r:id="rId31"/>
    <p:sldId id="557" r:id="rId32"/>
    <p:sldId id="401" r:id="rId33"/>
    <p:sldId id="594" r:id="rId34"/>
    <p:sldId id="569" r:id="rId35"/>
    <p:sldId id="589" r:id="rId36"/>
    <p:sldId id="591" r:id="rId37"/>
    <p:sldId id="482" r:id="rId38"/>
    <p:sldId id="444" r:id="rId39"/>
    <p:sldId id="443" r:id="rId40"/>
    <p:sldId id="472" r:id="rId41"/>
    <p:sldId id="584" r:id="rId42"/>
    <p:sldId id="585" r:id="rId43"/>
    <p:sldId id="579" r:id="rId44"/>
    <p:sldId id="582" r:id="rId45"/>
    <p:sldId id="581" r:id="rId46"/>
    <p:sldId id="556" r:id="rId47"/>
    <p:sldId id="265" r:id="rId48"/>
    <p:sldId id="568" r:id="rId49"/>
    <p:sldId id="560" r:id="rId50"/>
    <p:sldId id="586" r:id="rId51"/>
    <p:sldId id="587" r:id="rId52"/>
    <p:sldId id="565" r:id="rId53"/>
    <p:sldId id="358" r:id="rId54"/>
    <p:sldId id="552" r:id="rId55"/>
    <p:sldId id="548" r:id="rId56"/>
    <p:sldId id="547" r:id="rId57"/>
    <p:sldId id="498" r:id="rId58"/>
    <p:sldId id="526" r:id="rId59"/>
    <p:sldId id="527" r:id="rId60"/>
    <p:sldId id="445" r:id="rId61"/>
    <p:sldId id="446" r:id="rId62"/>
    <p:sldId id="447" r:id="rId63"/>
    <p:sldId id="438" r:id="rId64"/>
    <p:sldId id="452" r:id="rId65"/>
    <p:sldId id="595" r:id="rId66"/>
    <p:sldId id="570" r:id="rId67"/>
    <p:sldId id="300" r:id="rId68"/>
    <p:sldId id="598" r:id="rId69"/>
    <p:sldId id="597" r:id="rId70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Zurich BT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Zurich BT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Zurich BT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Zurich BT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Zurich BT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Zurich BT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Zurich BT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Zurich BT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Zurich BT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99"/>
    <a:srgbClr val="006600"/>
    <a:srgbClr val="FF9933"/>
    <a:srgbClr val="339933"/>
    <a:srgbClr val="008000"/>
    <a:srgbClr val="EAEAEA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53" autoAdjust="0"/>
    <p:restoredTop sz="82464" autoAdjust="0"/>
  </p:normalViewPr>
  <p:slideViewPr>
    <p:cSldViewPr>
      <p:cViewPr varScale="1">
        <p:scale>
          <a:sx n="95" d="100"/>
          <a:sy n="95" d="100"/>
        </p:scale>
        <p:origin x="1926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tableStyles" Target="tableStyles.xml"/><Relationship Id="rId7" Type="http://schemas.openxmlformats.org/officeDocument/2006/relationships/slide" Target="slides/slide2.xml"/><Relationship Id="rId71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D:\Data\KJMBuffalograss\BuffalograssMAT28biomass-9-26-08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D:\Data\FHESDATA\REVERSAL.XLS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D:\Data\FHESDATA\REVERSAL.XLS" TargetMode="External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8384947633972978"/>
          <c:y val="4.9717508226343847E-2"/>
          <c:w val="0.77404288662946485"/>
          <c:h val="0.71469173128203001"/>
        </c:manualLayout>
      </c:layout>
      <c:scatterChart>
        <c:scatterStyle val="lineMarker"/>
        <c:varyColors val="0"/>
        <c:ser>
          <c:idx val="0"/>
          <c:order val="0"/>
          <c:spPr>
            <a:ln w="25400">
              <a:noFill/>
            </a:ln>
          </c:spPr>
          <c:marker>
            <c:symbol val="diamond"/>
            <c:size val="9"/>
            <c:spPr>
              <a:solidFill>
                <a:srgbClr val="000099"/>
              </a:solidFill>
              <a:ln>
                <a:solidFill>
                  <a:srgbClr val="000099"/>
                </a:solidFill>
              </a:ln>
            </c:spPr>
          </c:marker>
          <c:trendline>
            <c:spPr>
              <a:ln w="38100">
                <a:prstDash val="sysDash"/>
              </a:ln>
            </c:spPr>
            <c:trendlineType val="log"/>
            <c:dispRSqr val="0"/>
            <c:dispEq val="0"/>
          </c:trendline>
          <c:trendline>
            <c:trendlineType val="power"/>
            <c:dispRSqr val="0"/>
            <c:dispEq val="0"/>
          </c:trendline>
          <c:trendline>
            <c:spPr>
              <a:ln w="31750">
                <a:prstDash val="sysDash"/>
              </a:ln>
            </c:spPr>
            <c:trendlineType val="poly"/>
            <c:order val="2"/>
            <c:dispRSqr val="0"/>
            <c:dispEq val="0"/>
          </c:trendline>
          <c:xVal>
            <c:numRef>
              <c:f>Sheet3!$C$5:$C$25</c:f>
              <c:numCache>
                <c:formatCode>0.0</c:formatCode>
                <c:ptCount val="21"/>
                <c:pt idx="0">
                  <c:v>196.86559999999989</c:v>
                </c:pt>
                <c:pt idx="1">
                  <c:v>340.91359999999997</c:v>
                </c:pt>
                <c:pt idx="2">
                  <c:v>192.06399999999999</c:v>
                </c:pt>
                <c:pt idx="3">
                  <c:v>14.404799999999948</c:v>
                </c:pt>
                <c:pt idx="4">
                  <c:v>321.70719999999994</c:v>
                </c:pt>
                <c:pt idx="5">
                  <c:v>888.29599999999982</c:v>
                </c:pt>
                <c:pt idx="6">
                  <c:v>835.47839999999985</c:v>
                </c:pt>
                <c:pt idx="7">
                  <c:v>825.87519999999995</c:v>
                </c:pt>
                <c:pt idx="8">
                  <c:v>556.98559999999986</c:v>
                </c:pt>
                <c:pt idx="9">
                  <c:v>0</c:v>
                </c:pt>
                <c:pt idx="10">
                  <c:v>888.29599999999982</c:v>
                </c:pt>
                <c:pt idx="11">
                  <c:v>518.57280000000003</c:v>
                </c:pt>
                <c:pt idx="12">
                  <c:v>240.0799999999999</c:v>
                </c:pt>
                <c:pt idx="13">
                  <c:v>633.81119999999999</c:v>
                </c:pt>
                <c:pt idx="14">
                  <c:v>0</c:v>
                </c:pt>
                <c:pt idx="15">
                  <c:v>182.46080000000003</c:v>
                </c:pt>
                <c:pt idx="16">
                  <c:v>451.35039999999992</c:v>
                </c:pt>
                <c:pt idx="17">
                  <c:v>177.65919999999997</c:v>
                </c:pt>
                <c:pt idx="18">
                  <c:v>1330.0431999999998</c:v>
                </c:pt>
                <c:pt idx="19">
                  <c:v>316.90559999999988</c:v>
                </c:pt>
                <c:pt idx="20">
                  <c:v>1747.7823999999998</c:v>
                </c:pt>
              </c:numCache>
            </c:numRef>
          </c:xVal>
          <c:yVal>
            <c:numRef>
              <c:f>Sheet3!$B$5:$B$25</c:f>
              <c:numCache>
                <c:formatCode>0.0</c:formatCode>
                <c:ptCount val="21"/>
                <c:pt idx="0">
                  <c:v>2448.8159999999993</c:v>
                </c:pt>
                <c:pt idx="1">
                  <c:v>2237.5455999999995</c:v>
                </c:pt>
                <c:pt idx="2">
                  <c:v>1421.2735999999998</c:v>
                </c:pt>
                <c:pt idx="3">
                  <c:v>1565.3216</c:v>
                </c:pt>
                <c:pt idx="4">
                  <c:v>1637.3456000000001</c:v>
                </c:pt>
                <c:pt idx="5">
                  <c:v>1935.0447999999999</c:v>
                </c:pt>
                <c:pt idx="6">
                  <c:v>1690.1632</c:v>
                </c:pt>
                <c:pt idx="7">
                  <c:v>1181.1935999999998</c:v>
                </c:pt>
                <c:pt idx="8">
                  <c:v>1795.7983999999994</c:v>
                </c:pt>
                <c:pt idx="9">
                  <c:v>2448.8159999999998</c:v>
                </c:pt>
                <c:pt idx="10">
                  <c:v>1584.528</c:v>
                </c:pt>
                <c:pt idx="11">
                  <c:v>2026.2752</c:v>
                </c:pt>
                <c:pt idx="12">
                  <c:v>1839.0127999999997</c:v>
                </c:pt>
                <c:pt idx="13">
                  <c:v>1843.8143999999998</c:v>
                </c:pt>
                <c:pt idx="14">
                  <c:v>1685.3615999999997</c:v>
                </c:pt>
                <c:pt idx="15">
                  <c:v>1887.0287999999998</c:v>
                </c:pt>
                <c:pt idx="16">
                  <c:v>2420.0063999999998</c:v>
                </c:pt>
                <c:pt idx="17">
                  <c:v>1848.616</c:v>
                </c:pt>
                <c:pt idx="18">
                  <c:v>1349.2495999999999</c:v>
                </c:pt>
                <c:pt idx="19">
                  <c:v>1973.4576</c:v>
                </c:pt>
                <c:pt idx="20">
                  <c:v>965.12159999999983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A26-4D7A-A913-80C699B681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5701680"/>
        <c:axId val="405706160"/>
      </c:scatterChart>
      <c:valAx>
        <c:axId val="405701680"/>
        <c:scaling>
          <c:orientation val="minMax"/>
          <c:max val="7000"/>
          <c:min val="0"/>
        </c:scaling>
        <c:delete val="0"/>
        <c:axPos val="b"/>
        <c:numFmt formatCode="0" sourceLinked="0"/>
        <c:majorTickMark val="out"/>
        <c:minorTickMark val="none"/>
        <c:tickLblPos val="nextTo"/>
        <c:spPr>
          <a:solidFill>
            <a:srgbClr val="FFFFFF">
              <a:lumMod val="85000"/>
            </a:srgbClr>
          </a:solidFill>
          <a:ln>
            <a:solidFill>
              <a:sysClr val="windowText" lastClr="000000"/>
            </a:solidFill>
          </a:ln>
        </c:spPr>
        <c:txPr>
          <a:bodyPr/>
          <a:lstStyle/>
          <a:p>
            <a:pPr>
              <a:defRPr sz="1800" b="1"/>
            </a:pPr>
            <a:endParaRPr lang="en-US"/>
          </a:p>
        </c:txPr>
        <c:crossAx val="405706160"/>
        <c:crosses val="autoZero"/>
        <c:crossBetween val="midCat"/>
        <c:majorUnit val="1000"/>
      </c:valAx>
      <c:valAx>
        <c:axId val="405706160"/>
        <c:scaling>
          <c:orientation val="minMax"/>
          <c:max val="5000"/>
          <c:min val="0"/>
        </c:scaling>
        <c:delete val="0"/>
        <c:axPos val="l"/>
        <c:majorGridlines/>
        <c:numFmt formatCode="0" sourceLinked="0"/>
        <c:majorTickMark val="out"/>
        <c:minorTickMark val="none"/>
        <c:tickLblPos val="nextTo"/>
        <c:spPr>
          <a:ln>
            <a:solidFill>
              <a:sysClr val="windowText" lastClr="000000"/>
            </a:solidFill>
          </a:ln>
        </c:spPr>
        <c:txPr>
          <a:bodyPr/>
          <a:lstStyle/>
          <a:p>
            <a:pPr>
              <a:defRPr sz="2000" b="1"/>
            </a:pPr>
            <a:endParaRPr lang="en-US"/>
          </a:p>
        </c:txPr>
        <c:crossAx val="405701680"/>
        <c:crosses val="autoZero"/>
        <c:crossBetween val="midCat"/>
        <c:minorUnit val="100"/>
      </c:valAx>
      <c:spPr>
        <a:solidFill>
          <a:schemeClr val="bg1">
            <a:lumMod val="85000"/>
          </a:schemeClr>
        </a:solidFill>
        <a:ln w="57150">
          <a:solidFill>
            <a:schemeClr val="tx1"/>
          </a:solidFill>
        </a:ln>
      </c:spPr>
    </c:plotArea>
    <c:plotVisOnly val="1"/>
    <c:dispBlanksAs val="gap"/>
    <c:showDLblsOverMax val="0"/>
  </c:chart>
  <c:spPr>
    <a:solidFill>
      <a:srgbClr val="FFFFFF">
        <a:lumMod val="85000"/>
      </a:srgbClr>
    </a:solidFill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2000" dirty="0"/>
              <a:t>Heavy Stocking to Light Stocking</a:t>
            </a:r>
          </a:p>
        </c:rich>
      </c:tx>
      <c:layout>
        <c:manualLayout>
          <c:xMode val="edge"/>
          <c:yMode val="edge"/>
          <c:x val="0.28651059085842012"/>
          <c:y val="2.8368794326241127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3456215966315238"/>
          <c:y val="0.12111292962356793"/>
          <c:w val="0.77071720549982148"/>
          <c:h val="0.78559738134205348"/>
        </c:manualLayout>
      </c:layout>
      <c:areaChart>
        <c:grouping val="stacked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BUDA</c:v>
                </c:pt>
              </c:strCache>
            </c:strRef>
          </c:tx>
          <c:spPr>
            <a:solidFill>
              <a:srgbClr val="FF0000"/>
            </a:solidFill>
            <a:ln w="12700">
              <a:solidFill>
                <a:srgbClr val="000000"/>
              </a:solidFill>
              <a:prstDash val="solid"/>
            </a:ln>
          </c:spPr>
          <c:cat>
            <c:numRef>
              <c:f>Sheet1!$A$4:$A$18</c:f>
              <c:numCache>
                <c:formatCode>General</c:formatCode>
                <c:ptCount val="15"/>
                <c:pt idx="0">
                  <c:v>1957</c:v>
                </c:pt>
                <c:pt idx="1">
                  <c:v>1958</c:v>
                </c:pt>
                <c:pt idx="2">
                  <c:v>1959</c:v>
                </c:pt>
                <c:pt idx="3">
                  <c:v>1960</c:v>
                </c:pt>
                <c:pt idx="4">
                  <c:v>1961</c:v>
                </c:pt>
                <c:pt idx="5">
                  <c:v>1962</c:v>
                </c:pt>
                <c:pt idx="6">
                  <c:v>1963</c:v>
                </c:pt>
                <c:pt idx="7">
                  <c:v>1964</c:v>
                </c:pt>
                <c:pt idx="8">
                  <c:v>1965</c:v>
                </c:pt>
                <c:pt idx="9">
                  <c:v>1966</c:v>
                </c:pt>
                <c:pt idx="10">
                  <c:v>1967</c:v>
                </c:pt>
                <c:pt idx="11">
                  <c:v>1968</c:v>
                </c:pt>
                <c:pt idx="12">
                  <c:v>1969</c:v>
                </c:pt>
                <c:pt idx="13">
                  <c:v>1970</c:v>
                </c:pt>
                <c:pt idx="14">
                  <c:v>1971</c:v>
                </c:pt>
              </c:numCache>
            </c:numRef>
          </c:cat>
          <c:val>
            <c:numRef>
              <c:f>Sheet1!$B$4:$B$18</c:f>
              <c:numCache>
                <c:formatCode>General</c:formatCode>
                <c:ptCount val="15"/>
                <c:pt idx="0">
                  <c:v>2390</c:v>
                </c:pt>
                <c:pt idx="1">
                  <c:v>3210</c:v>
                </c:pt>
                <c:pt idx="2">
                  <c:v>2470</c:v>
                </c:pt>
                <c:pt idx="3">
                  <c:v>1910</c:v>
                </c:pt>
                <c:pt idx="4">
                  <c:v>2080</c:v>
                </c:pt>
                <c:pt idx="5">
                  <c:v>2470</c:v>
                </c:pt>
                <c:pt idx="6">
                  <c:v>1610</c:v>
                </c:pt>
                <c:pt idx="7">
                  <c:v>900</c:v>
                </c:pt>
                <c:pt idx="8">
                  <c:v>1690</c:v>
                </c:pt>
                <c:pt idx="9">
                  <c:v>750</c:v>
                </c:pt>
                <c:pt idx="10">
                  <c:v>1940</c:v>
                </c:pt>
                <c:pt idx="11">
                  <c:v>2300</c:v>
                </c:pt>
                <c:pt idx="12">
                  <c:v>2990</c:v>
                </c:pt>
                <c:pt idx="13">
                  <c:v>1290</c:v>
                </c:pt>
                <c:pt idx="14">
                  <c:v>750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BB-41F6-8495-9BC8238BBC19}"/>
            </c:ext>
          </c:extLst>
        </c:ser>
        <c:ser>
          <c:idx val="1"/>
          <c:order val="1"/>
          <c:tx>
            <c:strRef>
              <c:f>Sheet1!$C$3</c:f>
              <c:strCache>
                <c:ptCount val="1"/>
                <c:pt idx="0">
                  <c:v>BOGR</c:v>
                </c:pt>
              </c:strCache>
            </c:strRef>
          </c:tx>
          <c:spPr>
            <a:solidFill>
              <a:srgbClr val="00FF00"/>
            </a:solidFill>
            <a:ln w="12700">
              <a:solidFill>
                <a:srgbClr val="000000"/>
              </a:solidFill>
              <a:prstDash val="solid"/>
            </a:ln>
          </c:spPr>
          <c:cat>
            <c:numRef>
              <c:f>Sheet1!$A$4:$A$18</c:f>
              <c:numCache>
                <c:formatCode>General</c:formatCode>
                <c:ptCount val="15"/>
                <c:pt idx="0">
                  <c:v>1957</c:v>
                </c:pt>
                <c:pt idx="1">
                  <c:v>1958</c:v>
                </c:pt>
                <c:pt idx="2">
                  <c:v>1959</c:v>
                </c:pt>
                <c:pt idx="3">
                  <c:v>1960</c:v>
                </c:pt>
                <c:pt idx="4">
                  <c:v>1961</c:v>
                </c:pt>
                <c:pt idx="5">
                  <c:v>1962</c:v>
                </c:pt>
                <c:pt idx="6">
                  <c:v>1963</c:v>
                </c:pt>
                <c:pt idx="7">
                  <c:v>1964</c:v>
                </c:pt>
                <c:pt idx="8">
                  <c:v>1965</c:v>
                </c:pt>
                <c:pt idx="9">
                  <c:v>1966</c:v>
                </c:pt>
                <c:pt idx="10">
                  <c:v>1967</c:v>
                </c:pt>
                <c:pt idx="11">
                  <c:v>1968</c:v>
                </c:pt>
                <c:pt idx="12">
                  <c:v>1969</c:v>
                </c:pt>
                <c:pt idx="13">
                  <c:v>1970</c:v>
                </c:pt>
                <c:pt idx="14">
                  <c:v>1971</c:v>
                </c:pt>
              </c:numCache>
            </c:numRef>
          </c:cat>
          <c:val>
            <c:numRef>
              <c:f>Sheet1!$C$4:$C$18</c:f>
              <c:numCache>
                <c:formatCode>General</c:formatCode>
                <c:ptCount val="15"/>
                <c:pt idx="0">
                  <c:v>310</c:v>
                </c:pt>
                <c:pt idx="1">
                  <c:v>770</c:v>
                </c:pt>
                <c:pt idx="2">
                  <c:v>660</c:v>
                </c:pt>
                <c:pt idx="3">
                  <c:v>560</c:v>
                </c:pt>
                <c:pt idx="4">
                  <c:v>760</c:v>
                </c:pt>
                <c:pt idx="5">
                  <c:v>740</c:v>
                </c:pt>
                <c:pt idx="6">
                  <c:v>450</c:v>
                </c:pt>
                <c:pt idx="7">
                  <c:v>400</c:v>
                </c:pt>
                <c:pt idx="8">
                  <c:v>590</c:v>
                </c:pt>
                <c:pt idx="9">
                  <c:v>400</c:v>
                </c:pt>
                <c:pt idx="10">
                  <c:v>290</c:v>
                </c:pt>
                <c:pt idx="11">
                  <c:v>520</c:v>
                </c:pt>
                <c:pt idx="12">
                  <c:v>1170</c:v>
                </c:pt>
                <c:pt idx="13">
                  <c:v>1260</c:v>
                </c:pt>
                <c:pt idx="14">
                  <c:v>990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BB-41F6-8495-9BC8238BBC19}"/>
            </c:ext>
          </c:extLst>
        </c:ser>
        <c:ser>
          <c:idx val="2"/>
          <c:order val="2"/>
          <c:tx>
            <c:strRef>
              <c:f>Sheet1!$D$3</c:f>
              <c:strCache>
                <c:ptCount val="1"/>
                <c:pt idx="0">
                  <c:v>AGSM</c:v>
                </c:pt>
              </c:strCache>
            </c:strRef>
          </c:tx>
          <c:spPr>
            <a:solidFill>
              <a:srgbClr val="0000FF"/>
            </a:solidFill>
            <a:ln w="12700">
              <a:solidFill>
                <a:srgbClr val="000000"/>
              </a:solidFill>
              <a:prstDash val="solid"/>
            </a:ln>
          </c:spPr>
          <c:cat>
            <c:numRef>
              <c:f>Sheet1!$A$4:$A$18</c:f>
              <c:numCache>
                <c:formatCode>General</c:formatCode>
                <c:ptCount val="15"/>
                <c:pt idx="0">
                  <c:v>1957</c:v>
                </c:pt>
                <c:pt idx="1">
                  <c:v>1958</c:v>
                </c:pt>
                <c:pt idx="2">
                  <c:v>1959</c:v>
                </c:pt>
                <c:pt idx="3">
                  <c:v>1960</c:v>
                </c:pt>
                <c:pt idx="4">
                  <c:v>1961</c:v>
                </c:pt>
                <c:pt idx="5">
                  <c:v>1962</c:v>
                </c:pt>
                <c:pt idx="6">
                  <c:v>1963</c:v>
                </c:pt>
                <c:pt idx="7">
                  <c:v>1964</c:v>
                </c:pt>
                <c:pt idx="8">
                  <c:v>1965</c:v>
                </c:pt>
                <c:pt idx="9">
                  <c:v>1966</c:v>
                </c:pt>
                <c:pt idx="10">
                  <c:v>1967</c:v>
                </c:pt>
                <c:pt idx="11">
                  <c:v>1968</c:v>
                </c:pt>
                <c:pt idx="12">
                  <c:v>1969</c:v>
                </c:pt>
                <c:pt idx="13">
                  <c:v>1970</c:v>
                </c:pt>
                <c:pt idx="14">
                  <c:v>1971</c:v>
                </c:pt>
              </c:numCache>
            </c:numRef>
          </c:cat>
          <c:val>
            <c:numRef>
              <c:f>Sheet1!$D$4:$D$18</c:f>
              <c:numCache>
                <c:formatCode>General</c:formatCode>
                <c:ptCount val="15"/>
                <c:pt idx="0">
                  <c:v>60</c:v>
                </c:pt>
                <c:pt idx="1">
                  <c:v>20</c:v>
                </c:pt>
                <c:pt idx="2">
                  <c:v>30</c:v>
                </c:pt>
                <c:pt idx="3">
                  <c:v>20</c:v>
                </c:pt>
                <c:pt idx="4">
                  <c:v>40</c:v>
                </c:pt>
                <c:pt idx="5">
                  <c:v>170</c:v>
                </c:pt>
                <c:pt idx="6">
                  <c:v>10</c:v>
                </c:pt>
                <c:pt idx="7">
                  <c:v>20</c:v>
                </c:pt>
                <c:pt idx="8">
                  <c:v>70</c:v>
                </c:pt>
                <c:pt idx="9">
                  <c:v>10</c:v>
                </c:pt>
                <c:pt idx="10">
                  <c:v>20</c:v>
                </c:pt>
                <c:pt idx="11">
                  <c:v>20</c:v>
                </c:pt>
                <c:pt idx="12">
                  <c:v>60</c:v>
                </c:pt>
                <c:pt idx="13">
                  <c:v>160</c:v>
                </c:pt>
                <c:pt idx="14">
                  <c:v>1390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BBB-41F6-8495-9BC8238BBC19}"/>
            </c:ext>
          </c:extLst>
        </c:ser>
        <c:ser>
          <c:idx val="3"/>
          <c:order val="3"/>
          <c:tx>
            <c:strRef>
              <c:f>Sheet1!$E$3</c:f>
              <c:strCache>
                <c:ptCount val="1"/>
                <c:pt idx="0">
                  <c:v>ANNG</c:v>
                </c:pt>
              </c:strCache>
            </c:strRef>
          </c:tx>
          <c:spPr>
            <a:solidFill>
              <a:srgbClr val="FFFF00"/>
            </a:solidFill>
            <a:ln w="12700">
              <a:solidFill>
                <a:srgbClr val="000000"/>
              </a:solidFill>
              <a:prstDash val="solid"/>
            </a:ln>
          </c:spPr>
          <c:cat>
            <c:numRef>
              <c:f>Sheet1!$A$4:$A$18</c:f>
              <c:numCache>
                <c:formatCode>General</c:formatCode>
                <c:ptCount val="15"/>
                <c:pt idx="0">
                  <c:v>1957</c:v>
                </c:pt>
                <c:pt idx="1">
                  <c:v>1958</c:v>
                </c:pt>
                <c:pt idx="2">
                  <c:v>1959</c:v>
                </c:pt>
                <c:pt idx="3">
                  <c:v>1960</c:v>
                </c:pt>
                <c:pt idx="4">
                  <c:v>1961</c:v>
                </c:pt>
                <c:pt idx="5">
                  <c:v>1962</c:v>
                </c:pt>
                <c:pt idx="6">
                  <c:v>1963</c:v>
                </c:pt>
                <c:pt idx="7">
                  <c:v>1964</c:v>
                </c:pt>
                <c:pt idx="8">
                  <c:v>1965</c:v>
                </c:pt>
                <c:pt idx="9">
                  <c:v>1966</c:v>
                </c:pt>
                <c:pt idx="10">
                  <c:v>1967</c:v>
                </c:pt>
                <c:pt idx="11">
                  <c:v>1968</c:v>
                </c:pt>
                <c:pt idx="12">
                  <c:v>1969</c:v>
                </c:pt>
                <c:pt idx="13">
                  <c:v>1970</c:v>
                </c:pt>
                <c:pt idx="14">
                  <c:v>1971</c:v>
                </c:pt>
              </c:numCache>
            </c:numRef>
          </c:cat>
          <c:val>
            <c:numRef>
              <c:f>Sheet1!$E$4:$E$18</c:f>
              <c:numCache>
                <c:formatCode>General</c:formatCode>
                <c:ptCount val="15"/>
                <c:pt idx="0">
                  <c:v>310</c:v>
                </c:pt>
                <c:pt idx="1">
                  <c:v>70</c:v>
                </c:pt>
                <c:pt idx="2">
                  <c:v>10</c:v>
                </c:pt>
                <c:pt idx="3">
                  <c:v>30</c:v>
                </c:pt>
                <c:pt idx="4">
                  <c:v>20</c:v>
                </c:pt>
                <c:pt idx="5">
                  <c:v>70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BBB-41F6-8495-9BC8238BBC19}"/>
            </c:ext>
          </c:extLst>
        </c:ser>
        <c:ser>
          <c:idx val="4"/>
          <c:order val="4"/>
          <c:tx>
            <c:strRef>
              <c:f>Sheet1!$F$3</c:f>
              <c:strCache>
                <c:ptCount val="1"/>
                <c:pt idx="0">
                  <c:v>FORB</c:v>
                </c:pt>
              </c:strCache>
            </c:strRef>
          </c:tx>
          <c:spPr>
            <a:solidFill>
              <a:srgbClr val="FF00FF"/>
            </a:solidFill>
            <a:ln w="12700">
              <a:solidFill>
                <a:srgbClr val="000000"/>
              </a:solidFill>
              <a:prstDash val="solid"/>
            </a:ln>
          </c:spPr>
          <c:cat>
            <c:numRef>
              <c:f>Sheet1!$A$4:$A$18</c:f>
              <c:numCache>
                <c:formatCode>General</c:formatCode>
                <c:ptCount val="15"/>
                <c:pt idx="0">
                  <c:v>1957</c:v>
                </c:pt>
                <c:pt idx="1">
                  <c:v>1958</c:v>
                </c:pt>
                <c:pt idx="2">
                  <c:v>1959</c:v>
                </c:pt>
                <c:pt idx="3">
                  <c:v>1960</c:v>
                </c:pt>
                <c:pt idx="4">
                  <c:v>1961</c:v>
                </c:pt>
                <c:pt idx="5">
                  <c:v>1962</c:v>
                </c:pt>
                <c:pt idx="6">
                  <c:v>1963</c:v>
                </c:pt>
                <c:pt idx="7">
                  <c:v>1964</c:v>
                </c:pt>
                <c:pt idx="8">
                  <c:v>1965</c:v>
                </c:pt>
                <c:pt idx="9">
                  <c:v>1966</c:v>
                </c:pt>
                <c:pt idx="10">
                  <c:v>1967</c:v>
                </c:pt>
                <c:pt idx="11">
                  <c:v>1968</c:v>
                </c:pt>
                <c:pt idx="12">
                  <c:v>1969</c:v>
                </c:pt>
                <c:pt idx="13">
                  <c:v>1970</c:v>
                </c:pt>
                <c:pt idx="14">
                  <c:v>1971</c:v>
                </c:pt>
              </c:numCache>
            </c:numRef>
          </c:cat>
          <c:val>
            <c:numRef>
              <c:f>Sheet1!$F$4:$F$18</c:f>
              <c:numCache>
                <c:formatCode>General</c:formatCode>
                <c:ptCount val="15"/>
                <c:pt idx="0">
                  <c:v>180</c:v>
                </c:pt>
                <c:pt idx="1">
                  <c:v>410</c:v>
                </c:pt>
                <c:pt idx="2">
                  <c:v>60</c:v>
                </c:pt>
                <c:pt idx="3">
                  <c:v>380</c:v>
                </c:pt>
                <c:pt idx="4">
                  <c:v>1180</c:v>
                </c:pt>
                <c:pt idx="5">
                  <c:v>590</c:v>
                </c:pt>
                <c:pt idx="6">
                  <c:v>20</c:v>
                </c:pt>
                <c:pt idx="7">
                  <c:v>10</c:v>
                </c:pt>
                <c:pt idx="8">
                  <c:v>40</c:v>
                </c:pt>
                <c:pt idx="9">
                  <c:v>10</c:v>
                </c:pt>
                <c:pt idx="10">
                  <c:v>110</c:v>
                </c:pt>
                <c:pt idx="11">
                  <c:v>80</c:v>
                </c:pt>
                <c:pt idx="12">
                  <c:v>580</c:v>
                </c:pt>
                <c:pt idx="13">
                  <c:v>340</c:v>
                </c:pt>
                <c:pt idx="14">
                  <c:v>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BBB-41F6-8495-9BC8238BBC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6756640"/>
        <c:axId val="396751040"/>
      </c:areaChart>
      <c:catAx>
        <c:axId val="396756640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 anchor="t" anchorCtr="1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96751040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396751040"/>
        <c:scaling>
          <c:orientation val="minMax"/>
          <c:max val="8000"/>
        </c:scaling>
        <c:delete val="0"/>
        <c:axPos val="l"/>
        <c:title>
          <c:tx>
            <c:rich>
              <a:bodyPr/>
              <a:lstStyle/>
              <a:p>
                <a:pPr>
                  <a:defRPr sz="2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2000" dirty="0"/>
                  <a:t>Yield (kg/ha)</a:t>
                </a:r>
              </a:p>
            </c:rich>
          </c:tx>
          <c:layout>
            <c:manualLayout>
              <c:xMode val="edge"/>
              <c:yMode val="edge"/>
              <c:x val="1.0405053883314757E-2"/>
              <c:y val="0.3780687397708738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96756640"/>
        <c:crosses val="autoZero"/>
        <c:crossBetween val="midCat"/>
      </c:valAx>
      <c:spPr>
        <a:solidFill>
          <a:srgbClr val="FFFFFF"/>
        </a:solidFill>
        <a:ln w="25400">
          <a:solidFill>
            <a:srgbClr val="000000"/>
          </a:solidFill>
        </a:ln>
      </c:spPr>
    </c:plotArea>
    <c:legend>
      <c:legendPos val="r"/>
      <c:layout>
        <c:manualLayout>
          <c:xMode val="edge"/>
          <c:yMode val="edge"/>
          <c:x val="0.17911557041991821"/>
          <c:y val="0.14729950900163669"/>
          <c:w val="0.25752508361204385"/>
          <c:h val="0.1822149481723992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600" b="1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zero"/>
    <c:showDLblsOverMax val="0"/>
  </c:chart>
  <c:spPr>
    <a:solidFill>
      <a:srgbClr val="EAEAEA"/>
    </a:solidFill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2000" dirty="0"/>
              <a:t>Moderate Stocking Rate</a:t>
            </a:r>
          </a:p>
        </c:rich>
      </c:tx>
      <c:layout>
        <c:manualLayout>
          <c:xMode val="edge"/>
          <c:yMode val="edge"/>
          <c:x val="0.34002229654403748"/>
          <c:y val="2.8368794326241127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3489409141583206"/>
          <c:y val="0.12111292962356793"/>
          <c:w val="0.76625789669268785"/>
          <c:h val="0.78559738134205348"/>
        </c:manualLayout>
      </c:layout>
      <c:areaChart>
        <c:grouping val="stacked"/>
        <c:varyColors val="0"/>
        <c:ser>
          <c:idx val="0"/>
          <c:order val="0"/>
          <c:tx>
            <c:strRef>
              <c:f>Sheet1!$B$22</c:f>
              <c:strCache>
                <c:ptCount val="1"/>
                <c:pt idx="0">
                  <c:v>BUDA</c:v>
                </c:pt>
              </c:strCache>
            </c:strRef>
          </c:tx>
          <c:spPr>
            <a:solidFill>
              <a:srgbClr val="FF0000"/>
            </a:solidFill>
            <a:ln w="12700">
              <a:solidFill>
                <a:srgbClr val="000000"/>
              </a:solidFill>
              <a:prstDash val="solid"/>
            </a:ln>
          </c:spPr>
          <c:cat>
            <c:numRef>
              <c:f>Sheet1!$A$23:$A$37</c:f>
              <c:numCache>
                <c:formatCode>General</c:formatCode>
                <c:ptCount val="15"/>
                <c:pt idx="0">
                  <c:v>1957</c:v>
                </c:pt>
                <c:pt idx="1">
                  <c:v>1958</c:v>
                </c:pt>
                <c:pt idx="2">
                  <c:v>1959</c:v>
                </c:pt>
                <c:pt idx="3">
                  <c:v>1960</c:v>
                </c:pt>
                <c:pt idx="4">
                  <c:v>1961</c:v>
                </c:pt>
                <c:pt idx="5">
                  <c:v>1962</c:v>
                </c:pt>
                <c:pt idx="6">
                  <c:v>1963</c:v>
                </c:pt>
                <c:pt idx="7">
                  <c:v>1964</c:v>
                </c:pt>
                <c:pt idx="8">
                  <c:v>1965</c:v>
                </c:pt>
                <c:pt idx="9">
                  <c:v>1966</c:v>
                </c:pt>
                <c:pt idx="10">
                  <c:v>1967</c:v>
                </c:pt>
                <c:pt idx="11">
                  <c:v>1968</c:v>
                </c:pt>
                <c:pt idx="12">
                  <c:v>1969</c:v>
                </c:pt>
                <c:pt idx="13">
                  <c:v>1970</c:v>
                </c:pt>
                <c:pt idx="14">
                  <c:v>1971</c:v>
                </c:pt>
              </c:numCache>
            </c:numRef>
          </c:cat>
          <c:val>
            <c:numRef>
              <c:f>Sheet1!$B$23:$B$37</c:f>
              <c:numCache>
                <c:formatCode>General</c:formatCode>
                <c:ptCount val="15"/>
                <c:pt idx="0">
                  <c:v>1960</c:v>
                </c:pt>
                <c:pt idx="1">
                  <c:v>2540</c:v>
                </c:pt>
                <c:pt idx="2">
                  <c:v>1150</c:v>
                </c:pt>
                <c:pt idx="3">
                  <c:v>1060</c:v>
                </c:pt>
                <c:pt idx="4">
                  <c:v>1170</c:v>
                </c:pt>
                <c:pt idx="5">
                  <c:v>1360</c:v>
                </c:pt>
                <c:pt idx="6">
                  <c:v>1130</c:v>
                </c:pt>
                <c:pt idx="7">
                  <c:v>1120</c:v>
                </c:pt>
                <c:pt idx="8">
                  <c:v>1440</c:v>
                </c:pt>
                <c:pt idx="9">
                  <c:v>850</c:v>
                </c:pt>
                <c:pt idx="10">
                  <c:v>1300</c:v>
                </c:pt>
                <c:pt idx="11">
                  <c:v>1260</c:v>
                </c:pt>
                <c:pt idx="12">
                  <c:v>950</c:v>
                </c:pt>
                <c:pt idx="13">
                  <c:v>690</c:v>
                </c:pt>
                <c:pt idx="14">
                  <c:v>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5E-424A-8624-A03E8837422B}"/>
            </c:ext>
          </c:extLst>
        </c:ser>
        <c:ser>
          <c:idx val="1"/>
          <c:order val="1"/>
          <c:tx>
            <c:strRef>
              <c:f>Sheet1!$C$22</c:f>
              <c:strCache>
                <c:ptCount val="1"/>
                <c:pt idx="0">
                  <c:v>BOGR</c:v>
                </c:pt>
              </c:strCache>
            </c:strRef>
          </c:tx>
          <c:spPr>
            <a:solidFill>
              <a:srgbClr val="00FF00"/>
            </a:solidFill>
            <a:ln w="12700">
              <a:solidFill>
                <a:srgbClr val="000000"/>
              </a:solidFill>
              <a:prstDash val="solid"/>
            </a:ln>
          </c:spPr>
          <c:cat>
            <c:numRef>
              <c:f>Sheet1!$A$23:$A$37</c:f>
              <c:numCache>
                <c:formatCode>General</c:formatCode>
                <c:ptCount val="15"/>
                <c:pt idx="0">
                  <c:v>1957</c:v>
                </c:pt>
                <c:pt idx="1">
                  <c:v>1958</c:v>
                </c:pt>
                <c:pt idx="2">
                  <c:v>1959</c:v>
                </c:pt>
                <c:pt idx="3">
                  <c:v>1960</c:v>
                </c:pt>
                <c:pt idx="4">
                  <c:v>1961</c:v>
                </c:pt>
                <c:pt idx="5">
                  <c:v>1962</c:v>
                </c:pt>
                <c:pt idx="6">
                  <c:v>1963</c:v>
                </c:pt>
                <c:pt idx="7">
                  <c:v>1964</c:v>
                </c:pt>
                <c:pt idx="8">
                  <c:v>1965</c:v>
                </c:pt>
                <c:pt idx="9">
                  <c:v>1966</c:v>
                </c:pt>
                <c:pt idx="10">
                  <c:v>1967</c:v>
                </c:pt>
                <c:pt idx="11">
                  <c:v>1968</c:v>
                </c:pt>
                <c:pt idx="12">
                  <c:v>1969</c:v>
                </c:pt>
                <c:pt idx="13">
                  <c:v>1970</c:v>
                </c:pt>
                <c:pt idx="14">
                  <c:v>1971</c:v>
                </c:pt>
              </c:numCache>
            </c:numRef>
          </c:cat>
          <c:val>
            <c:numRef>
              <c:f>Sheet1!$C$23:$C$37</c:f>
              <c:numCache>
                <c:formatCode>General</c:formatCode>
                <c:ptCount val="15"/>
                <c:pt idx="0">
                  <c:v>1080</c:v>
                </c:pt>
                <c:pt idx="1">
                  <c:v>1670</c:v>
                </c:pt>
                <c:pt idx="2">
                  <c:v>1570</c:v>
                </c:pt>
                <c:pt idx="3">
                  <c:v>1500</c:v>
                </c:pt>
                <c:pt idx="4">
                  <c:v>1560</c:v>
                </c:pt>
                <c:pt idx="5">
                  <c:v>1690</c:v>
                </c:pt>
                <c:pt idx="6">
                  <c:v>2000</c:v>
                </c:pt>
                <c:pt idx="7">
                  <c:v>1670</c:v>
                </c:pt>
                <c:pt idx="8">
                  <c:v>1650</c:v>
                </c:pt>
                <c:pt idx="9">
                  <c:v>1830</c:v>
                </c:pt>
                <c:pt idx="10">
                  <c:v>1660</c:v>
                </c:pt>
                <c:pt idx="11">
                  <c:v>1330</c:v>
                </c:pt>
                <c:pt idx="12">
                  <c:v>1690</c:v>
                </c:pt>
                <c:pt idx="13">
                  <c:v>850</c:v>
                </c:pt>
                <c:pt idx="14">
                  <c:v>620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45E-424A-8624-A03E8837422B}"/>
            </c:ext>
          </c:extLst>
        </c:ser>
        <c:ser>
          <c:idx val="2"/>
          <c:order val="2"/>
          <c:tx>
            <c:strRef>
              <c:f>Sheet1!$D$22</c:f>
              <c:strCache>
                <c:ptCount val="1"/>
                <c:pt idx="0">
                  <c:v>AGSM</c:v>
                </c:pt>
              </c:strCache>
            </c:strRef>
          </c:tx>
          <c:spPr>
            <a:solidFill>
              <a:srgbClr val="0000FF"/>
            </a:solidFill>
            <a:ln w="12700">
              <a:solidFill>
                <a:srgbClr val="000000"/>
              </a:solidFill>
              <a:prstDash val="solid"/>
            </a:ln>
          </c:spPr>
          <c:cat>
            <c:numRef>
              <c:f>Sheet1!$A$23:$A$37</c:f>
              <c:numCache>
                <c:formatCode>General</c:formatCode>
                <c:ptCount val="15"/>
                <c:pt idx="0">
                  <c:v>1957</c:v>
                </c:pt>
                <c:pt idx="1">
                  <c:v>1958</c:v>
                </c:pt>
                <c:pt idx="2">
                  <c:v>1959</c:v>
                </c:pt>
                <c:pt idx="3">
                  <c:v>1960</c:v>
                </c:pt>
                <c:pt idx="4">
                  <c:v>1961</c:v>
                </c:pt>
                <c:pt idx="5">
                  <c:v>1962</c:v>
                </c:pt>
                <c:pt idx="6">
                  <c:v>1963</c:v>
                </c:pt>
                <c:pt idx="7">
                  <c:v>1964</c:v>
                </c:pt>
                <c:pt idx="8">
                  <c:v>1965</c:v>
                </c:pt>
                <c:pt idx="9">
                  <c:v>1966</c:v>
                </c:pt>
                <c:pt idx="10">
                  <c:v>1967</c:v>
                </c:pt>
                <c:pt idx="11">
                  <c:v>1968</c:v>
                </c:pt>
                <c:pt idx="12">
                  <c:v>1969</c:v>
                </c:pt>
                <c:pt idx="13">
                  <c:v>1970</c:v>
                </c:pt>
                <c:pt idx="14">
                  <c:v>1971</c:v>
                </c:pt>
              </c:numCache>
            </c:numRef>
          </c:cat>
          <c:val>
            <c:numRef>
              <c:f>Sheet1!$D$23:$D$37</c:f>
              <c:numCache>
                <c:formatCode>General</c:formatCode>
                <c:ptCount val="15"/>
                <c:pt idx="0">
                  <c:v>410</c:v>
                </c:pt>
                <c:pt idx="1">
                  <c:v>610</c:v>
                </c:pt>
                <c:pt idx="2">
                  <c:v>290</c:v>
                </c:pt>
                <c:pt idx="3">
                  <c:v>640</c:v>
                </c:pt>
                <c:pt idx="4">
                  <c:v>490</c:v>
                </c:pt>
                <c:pt idx="5">
                  <c:v>310</c:v>
                </c:pt>
                <c:pt idx="6">
                  <c:v>20</c:v>
                </c:pt>
                <c:pt idx="7">
                  <c:v>200</c:v>
                </c:pt>
                <c:pt idx="8">
                  <c:v>1080</c:v>
                </c:pt>
                <c:pt idx="9">
                  <c:v>290</c:v>
                </c:pt>
                <c:pt idx="10">
                  <c:v>500</c:v>
                </c:pt>
                <c:pt idx="11">
                  <c:v>200</c:v>
                </c:pt>
                <c:pt idx="12">
                  <c:v>700</c:v>
                </c:pt>
                <c:pt idx="13">
                  <c:v>540</c:v>
                </c:pt>
                <c:pt idx="14">
                  <c:v>540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45E-424A-8624-A03E8837422B}"/>
            </c:ext>
          </c:extLst>
        </c:ser>
        <c:ser>
          <c:idx val="3"/>
          <c:order val="3"/>
          <c:tx>
            <c:strRef>
              <c:f>Sheet1!$E$22</c:f>
              <c:strCache>
                <c:ptCount val="1"/>
                <c:pt idx="0">
                  <c:v>ANNG</c:v>
                </c:pt>
              </c:strCache>
            </c:strRef>
          </c:tx>
          <c:spPr>
            <a:solidFill>
              <a:srgbClr val="FFFF00"/>
            </a:solidFill>
            <a:ln w="12700">
              <a:solidFill>
                <a:srgbClr val="000000"/>
              </a:solidFill>
              <a:prstDash val="solid"/>
            </a:ln>
          </c:spPr>
          <c:cat>
            <c:numRef>
              <c:f>Sheet1!$A$23:$A$37</c:f>
              <c:numCache>
                <c:formatCode>General</c:formatCode>
                <c:ptCount val="15"/>
                <c:pt idx="0">
                  <c:v>1957</c:v>
                </c:pt>
                <c:pt idx="1">
                  <c:v>1958</c:v>
                </c:pt>
                <c:pt idx="2">
                  <c:v>1959</c:v>
                </c:pt>
                <c:pt idx="3">
                  <c:v>1960</c:v>
                </c:pt>
                <c:pt idx="4">
                  <c:v>1961</c:v>
                </c:pt>
                <c:pt idx="5">
                  <c:v>1962</c:v>
                </c:pt>
                <c:pt idx="6">
                  <c:v>1963</c:v>
                </c:pt>
                <c:pt idx="7">
                  <c:v>1964</c:v>
                </c:pt>
                <c:pt idx="8">
                  <c:v>1965</c:v>
                </c:pt>
                <c:pt idx="9">
                  <c:v>1966</c:v>
                </c:pt>
                <c:pt idx="10">
                  <c:v>1967</c:v>
                </c:pt>
                <c:pt idx="11">
                  <c:v>1968</c:v>
                </c:pt>
                <c:pt idx="12">
                  <c:v>1969</c:v>
                </c:pt>
                <c:pt idx="13">
                  <c:v>1970</c:v>
                </c:pt>
                <c:pt idx="14">
                  <c:v>1971</c:v>
                </c:pt>
              </c:numCache>
            </c:numRef>
          </c:cat>
          <c:val>
            <c:numRef>
              <c:f>Sheet1!$E$23:$E$37</c:f>
              <c:numCache>
                <c:formatCode>General</c:formatCode>
                <c:ptCount val="15"/>
                <c:pt idx="0">
                  <c:v>280</c:v>
                </c:pt>
                <c:pt idx="1">
                  <c:v>40</c:v>
                </c:pt>
                <c:pt idx="2">
                  <c:v>20</c:v>
                </c:pt>
                <c:pt idx="3">
                  <c:v>260</c:v>
                </c:pt>
                <c:pt idx="4">
                  <c:v>80</c:v>
                </c:pt>
                <c:pt idx="5">
                  <c:v>170</c:v>
                </c:pt>
                <c:pt idx="6">
                  <c:v>10</c:v>
                </c:pt>
                <c:pt idx="7">
                  <c:v>40</c:v>
                </c:pt>
                <c:pt idx="8">
                  <c:v>70</c:v>
                </c:pt>
                <c:pt idx="9">
                  <c:v>10</c:v>
                </c:pt>
                <c:pt idx="10">
                  <c:v>40</c:v>
                </c:pt>
                <c:pt idx="11">
                  <c:v>10</c:v>
                </c:pt>
                <c:pt idx="12">
                  <c:v>760</c:v>
                </c:pt>
                <c:pt idx="13">
                  <c:v>550</c:v>
                </c:pt>
                <c:pt idx="14">
                  <c:v>430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45E-424A-8624-A03E8837422B}"/>
            </c:ext>
          </c:extLst>
        </c:ser>
        <c:ser>
          <c:idx val="4"/>
          <c:order val="4"/>
          <c:tx>
            <c:strRef>
              <c:f>Sheet1!$F$22</c:f>
              <c:strCache>
                <c:ptCount val="1"/>
                <c:pt idx="0">
                  <c:v>FORB</c:v>
                </c:pt>
              </c:strCache>
            </c:strRef>
          </c:tx>
          <c:spPr>
            <a:solidFill>
              <a:srgbClr val="FF00FF"/>
            </a:solidFill>
            <a:ln w="12700">
              <a:solidFill>
                <a:srgbClr val="000000"/>
              </a:solidFill>
              <a:prstDash val="solid"/>
            </a:ln>
          </c:spPr>
          <c:cat>
            <c:numRef>
              <c:f>Sheet1!$A$23:$A$37</c:f>
              <c:numCache>
                <c:formatCode>General</c:formatCode>
                <c:ptCount val="15"/>
                <c:pt idx="0">
                  <c:v>1957</c:v>
                </c:pt>
                <c:pt idx="1">
                  <c:v>1958</c:v>
                </c:pt>
                <c:pt idx="2">
                  <c:v>1959</c:v>
                </c:pt>
                <c:pt idx="3">
                  <c:v>1960</c:v>
                </c:pt>
                <c:pt idx="4">
                  <c:v>1961</c:v>
                </c:pt>
                <c:pt idx="5">
                  <c:v>1962</c:v>
                </c:pt>
                <c:pt idx="6">
                  <c:v>1963</c:v>
                </c:pt>
                <c:pt idx="7">
                  <c:v>1964</c:v>
                </c:pt>
                <c:pt idx="8">
                  <c:v>1965</c:v>
                </c:pt>
                <c:pt idx="9">
                  <c:v>1966</c:v>
                </c:pt>
                <c:pt idx="10">
                  <c:v>1967</c:v>
                </c:pt>
                <c:pt idx="11">
                  <c:v>1968</c:v>
                </c:pt>
                <c:pt idx="12">
                  <c:v>1969</c:v>
                </c:pt>
                <c:pt idx="13">
                  <c:v>1970</c:v>
                </c:pt>
                <c:pt idx="14">
                  <c:v>1971</c:v>
                </c:pt>
              </c:numCache>
            </c:numRef>
          </c:cat>
          <c:val>
            <c:numRef>
              <c:f>Sheet1!$F$23:$F$37</c:f>
              <c:numCache>
                <c:formatCode>General</c:formatCode>
                <c:ptCount val="15"/>
                <c:pt idx="0">
                  <c:v>150</c:v>
                </c:pt>
                <c:pt idx="1">
                  <c:v>1470</c:v>
                </c:pt>
                <c:pt idx="2">
                  <c:v>1280</c:v>
                </c:pt>
                <c:pt idx="3">
                  <c:v>1500</c:v>
                </c:pt>
                <c:pt idx="4">
                  <c:v>1570</c:v>
                </c:pt>
                <c:pt idx="5">
                  <c:v>1800</c:v>
                </c:pt>
                <c:pt idx="6">
                  <c:v>20</c:v>
                </c:pt>
                <c:pt idx="7">
                  <c:v>20</c:v>
                </c:pt>
                <c:pt idx="8">
                  <c:v>160</c:v>
                </c:pt>
                <c:pt idx="9">
                  <c:v>20</c:v>
                </c:pt>
                <c:pt idx="10">
                  <c:v>800</c:v>
                </c:pt>
                <c:pt idx="11">
                  <c:v>370</c:v>
                </c:pt>
                <c:pt idx="12">
                  <c:v>1830</c:v>
                </c:pt>
                <c:pt idx="13">
                  <c:v>660</c:v>
                </c:pt>
                <c:pt idx="14">
                  <c:v>620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45E-424A-8624-A03E883742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6758320"/>
        <c:axId val="396750480"/>
      </c:areaChart>
      <c:catAx>
        <c:axId val="396758320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96750480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396750480"/>
        <c:scaling>
          <c:orientation val="minMax"/>
          <c:max val="8000"/>
        </c:scaling>
        <c:delete val="0"/>
        <c:axPos val="l"/>
        <c:title>
          <c:tx>
            <c:rich>
              <a:bodyPr/>
              <a:lstStyle/>
              <a:p>
                <a:pPr>
                  <a:defRPr sz="2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2000" dirty="0"/>
                  <a:t>Yield (kg/ha)</a:t>
                </a:r>
              </a:p>
            </c:rich>
          </c:tx>
          <c:layout>
            <c:manualLayout>
              <c:xMode val="edge"/>
              <c:yMode val="edge"/>
              <c:x val="1.0405053883314761E-2"/>
              <c:y val="0.3780687397708738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96758320"/>
        <c:crosses val="autoZero"/>
        <c:crossBetween val="midCat"/>
      </c:valAx>
      <c:spPr>
        <a:solidFill>
          <a:srgbClr val="FFFFFF"/>
        </a:solidFill>
        <a:ln w="25400">
          <a:solidFill>
            <a:srgbClr val="000000"/>
          </a:solidFill>
        </a:ln>
      </c:spPr>
    </c:plotArea>
    <c:legend>
      <c:legendPos val="r"/>
      <c:layout>
        <c:manualLayout>
          <c:xMode val="edge"/>
          <c:yMode val="edge"/>
          <c:x val="0.6592344853214418"/>
          <c:y val="0.13420621931260229"/>
          <c:w val="0.22185061315496088"/>
          <c:h val="0.1822149481723992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600" b="1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zero"/>
    <c:showDLblsOverMax val="0"/>
  </c:chart>
  <c:spPr>
    <a:solidFill>
      <a:srgbClr val="EAEAEA"/>
    </a:solidFill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0.66054</cdr:x>
      <cdr:y>0.12029</cdr:y>
    </cdr:from>
    <cdr:to>
      <cdr:x>0.66054</cdr:x>
      <cdr:y>0.90589</cdr:y>
    </cdr:to>
    <cdr:sp macro="" textlink="">
      <cdr:nvSpPr>
        <cdr:cNvPr id="1034" name="Line 1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V="1">
          <a:off x="5643563" y="700088"/>
          <a:ext cx="0" cy="4572015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 cap="flat">
          <a:solidFill>
            <a:srgbClr val="000000"/>
          </a:solidFill>
          <a:prstDash val="solid"/>
          <a:round/>
          <a:headEnd/>
          <a:tailEnd type="none" w="med" len="med"/>
        </a:ln>
      </cdr:spPr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/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299" name="Rectangle 3">
            <a:extLst/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0" name="Rectangle 4">
            <a:extLst/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1" name="Rectangle 5">
            <a:extLst/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6710667-8DD4-4F24-B876-511E174253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/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/>
          </p:cNvPr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64B63C2-5B8D-42C5-8E02-32889ED72122}" type="datetimeFigureOut">
              <a:rPr lang="en-US"/>
              <a:pPr>
                <a:defRPr/>
              </a:pPr>
              <a:t>11/20/2019</a:t>
            </a:fld>
            <a:endParaRPr lang="en-US"/>
          </a:p>
        </p:txBody>
      </p:sp>
      <p:sp>
        <p:nvSpPr>
          <p:cNvPr id="4" name="Slide Image Placeholder 3">
            <a:extLst/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/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/>
          </p:cNvPr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B6E2EE3-5E46-49EA-A056-8CA9F97F13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9pPr>
          </a:lstStyle>
          <a:p>
            <a:fld id="{4AEF5660-1B67-423B-8EB4-4373410CEA47}" type="slidenum">
              <a:rPr lang="en-US" altLang="en-US" sz="1200" smtClean="0"/>
              <a:pPr/>
              <a:t>1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9pPr>
          </a:lstStyle>
          <a:p>
            <a:fld id="{AFFFE9FF-54B1-4C6E-A3AB-A5A471D65C1B}" type="slidenum">
              <a:rPr lang="en-US" altLang="en-US" sz="1200" smtClean="0"/>
              <a:pPr/>
              <a:t>34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9pPr>
          </a:lstStyle>
          <a:p>
            <a:fld id="{B90820D4-0400-40B9-AD60-A90347DB9E6A}" type="slidenum">
              <a:rPr lang="en-US" altLang="en-US" sz="1200" smtClean="0"/>
              <a:pPr/>
              <a:t>35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9pPr>
          </a:lstStyle>
          <a:p>
            <a:fld id="{BED2BB62-A69F-4C0D-A6E7-74D51B9DB8FA}" type="slidenum">
              <a:rPr lang="en-US" altLang="en-US" sz="1200" smtClean="0"/>
              <a:pPr/>
              <a:t>48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9pPr>
          </a:lstStyle>
          <a:p>
            <a:fld id="{A3B7E335-CAB6-494A-8032-FB61DE1073F5}" type="slidenum">
              <a:rPr lang="en-US" altLang="en-US" sz="1200" smtClean="0"/>
              <a:pPr/>
              <a:t>61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9pPr>
          </a:lstStyle>
          <a:p>
            <a:fld id="{F04325D3-6859-4A93-8FE4-E9E4C4099124}" type="slidenum">
              <a:rPr lang="en-US" altLang="en-US" sz="1200" smtClean="0"/>
              <a:pPr/>
              <a:t>63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9pPr>
          </a:lstStyle>
          <a:p>
            <a:fld id="{23F9A5A9-DE6A-4AF7-83F4-670E0ED7A6A4}" type="slidenum">
              <a:rPr lang="en-US" altLang="en-US" sz="1200" smtClean="0"/>
              <a:pPr/>
              <a:t>2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9pPr>
          </a:lstStyle>
          <a:p>
            <a:fld id="{7BAE3017-850E-4F15-B66E-6306CF3F1A5B}" type="slidenum">
              <a:rPr lang="en-US" altLang="en-US" sz="1200" smtClean="0"/>
              <a:pPr/>
              <a:t>10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9pPr>
          </a:lstStyle>
          <a:p>
            <a:fld id="{7B2C61E1-7F05-41C7-B3CD-0E074AAF8775}" type="slidenum">
              <a:rPr lang="en-US" altLang="en-US" sz="1200" smtClean="0"/>
              <a:pPr/>
              <a:t>14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9pPr>
          </a:lstStyle>
          <a:p>
            <a:fld id="{5D84CA5E-F5CE-4ECE-8362-87E70F5CC01A}" type="slidenum">
              <a:rPr lang="en-US" altLang="en-US" sz="1200" smtClean="0">
                <a:latin typeface="Arial" panose="020B0604020202020204" pitchFamily="34" charset="0"/>
              </a:rPr>
              <a:pPr/>
              <a:t>17</a:t>
            </a:fld>
            <a:endParaRPr lang="en-US" altLang="en-US" sz="1200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9pPr>
          </a:lstStyle>
          <a:p>
            <a:fld id="{49728365-6F1C-4D0E-A576-A493A68362D1}" type="slidenum">
              <a:rPr lang="en-US" altLang="en-US" sz="1200" smtClean="0"/>
              <a:pPr/>
              <a:t>19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9pPr>
          </a:lstStyle>
          <a:p>
            <a:fld id="{A2BBF7B2-BDD0-41A6-B566-41491779F6FC}" type="slidenum">
              <a:rPr lang="en-US" altLang="en-US" sz="1200" smtClean="0"/>
              <a:pPr/>
              <a:t>24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2D4866A-9658-44C1-BCDA-12D8B6364BB8}" type="slidenum">
              <a:rPr lang="en-US" altLang="en-US" smtClean="0">
                <a:latin typeface="Zurich BT"/>
              </a:rPr>
              <a:pPr>
                <a:spcBef>
                  <a:spcPct val="0"/>
                </a:spcBef>
              </a:pPr>
              <a:t>28</a:t>
            </a:fld>
            <a:endParaRPr lang="en-US" altLang="en-US" smtClean="0">
              <a:latin typeface="Zurich BT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Zurich BT"/>
                <a:cs typeface="Arial" panose="020B0604020202020204" pitchFamily="34" charset="0"/>
              </a:defRPr>
            </a:lvl9pPr>
          </a:lstStyle>
          <a:p>
            <a:fld id="{7323EF3E-B5F3-4ADC-BBF1-EAB678C01589}" type="slidenum">
              <a:rPr lang="en-US" altLang="en-US" sz="1200" smtClean="0"/>
              <a:pPr/>
              <a:t>30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315298-9A24-4918-8864-5BC15B3DC2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2234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73AB2-A4FE-4D75-823C-D82A7F7CA3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3553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3E2F4F-1F4B-4FBE-BB01-9959F0D926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47209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3F8D75-DFF2-4717-BC58-41285FD15286}" type="datetimeFigureOut">
              <a:rPr lang="en-US"/>
              <a:pPr>
                <a:defRPr/>
              </a:pPr>
              <a:t>11/20/2019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D61EB-3D1F-49F0-BBF4-FF74D0BD31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37404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E29C83-AB9C-4A1B-A47E-6BD327880404}" type="datetimeFigureOut">
              <a:rPr lang="en-US"/>
              <a:pPr>
                <a:defRPr/>
              </a:pPr>
              <a:t>11/20/2019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E0778-8571-45C1-BBE5-40C2FBABF1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33831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6B2FB-4C7B-4521-BE48-86E6B321AF92}" type="datetimeFigureOut">
              <a:rPr lang="en-US"/>
              <a:pPr>
                <a:defRPr/>
              </a:pPr>
              <a:t>11/20/2019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D65F8-4B6B-4486-B2A6-7D0DB919B3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81200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8DE68-1FCA-45A7-8ACE-B10BA7E11240}" type="datetimeFigureOut">
              <a:rPr lang="en-US"/>
              <a:pPr>
                <a:defRPr/>
              </a:pPr>
              <a:t>11/20/2019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77EF96-DC5F-43FF-9F53-B007239FFA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0503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18B36-50D8-4425-B32D-50F649242068}" type="datetimeFigureOut">
              <a:rPr lang="en-US"/>
              <a:pPr>
                <a:defRPr/>
              </a:pPr>
              <a:t>11/20/2019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4D612-1D31-488D-A6E9-B1E6185567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38141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439C4-6779-4EAC-89FE-A2D13B3EDBD9}" type="datetimeFigureOut">
              <a:rPr lang="en-US"/>
              <a:pPr>
                <a:defRPr/>
              </a:pPr>
              <a:t>11/20/2019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7553C2-2831-419E-B391-9078313CD9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67155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A05AE-776F-4C06-9289-EBD1935B52BE}" type="datetimeFigureOut">
              <a:rPr lang="en-US"/>
              <a:pPr>
                <a:defRPr/>
              </a:pPr>
              <a:t>11/20/2019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9D7C0-3FAF-4B5B-A5B7-F8F2D3C5D3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58531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7CC6C-1198-4BEF-A6B5-E68D56C570BA}" type="datetimeFigureOut">
              <a:rPr lang="en-US"/>
              <a:pPr>
                <a:defRPr/>
              </a:pPr>
              <a:t>11/20/2019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0E8B1-5C76-46B1-AC0C-473D9BF84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5056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02E261-480B-4F4F-8DCA-45E36B9499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67301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30F9C-115D-4E3E-804D-EE7C0360A3A1}" type="datetimeFigureOut">
              <a:rPr lang="en-US"/>
              <a:pPr>
                <a:defRPr/>
              </a:pPr>
              <a:t>11/20/2019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317A7-81EC-448D-B0CC-6679EA7149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3865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D1B48-63BF-43FC-8F48-69450587D3B6}" type="datetimeFigureOut">
              <a:rPr lang="en-US"/>
              <a:pPr>
                <a:defRPr/>
              </a:pPr>
              <a:t>11/20/2019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D2B9C-A6FA-4B5C-BAAA-D4E2B50283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7830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04A01-026F-4FE8-849A-AEBCEA36AE1D}" type="datetimeFigureOut">
              <a:rPr lang="en-US"/>
              <a:pPr>
                <a:defRPr/>
              </a:pPr>
              <a:t>11/20/2019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5B95C-5CB1-41F4-B65A-72A9B746A6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6213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E7A68B-BD05-4017-ACEC-8977B6793C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4011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50330B-C693-4F73-A13C-7677BDD1F4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0659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6414A-EC45-42B2-87AC-1640074016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5848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DD677B-09BB-435A-98DB-3DF2CFE311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2680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0F5210-30CE-40C7-A1E2-BB100D05D0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214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0D8905-2476-4476-9138-8873EAAA73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1723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CB929D-25D5-4B10-8F74-5B7B9DA5A1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5830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20000">
              <a:srgbClr val="000000"/>
            </a:gs>
            <a:gs pos="52000">
              <a:srgbClr val="360036"/>
            </a:gs>
            <a:gs pos="100000">
              <a:srgbClr val="0000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>
            <a:extLst/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/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/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7A3B659-E479-4271-8EAC-909D5651E0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4419F51-12AE-4669-ACA2-18C201F229A7}" type="datetimeFigureOut">
              <a:rPr lang="en-US"/>
              <a:pPr>
                <a:defRPr/>
              </a:pPr>
              <a:t>11/20/2019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87171A8-6D91-434B-928A-E0BCC3CEA5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1.png"/><Relationship Id="rId4" Type="http://schemas.openxmlformats.org/officeDocument/2006/relationships/oleObject" Target="../embeddings/oleObject2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2.png"/><Relationship Id="rId4" Type="http://schemas.openxmlformats.org/officeDocument/2006/relationships/oleObject" Target="../embeddings/oleObject3.bin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5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5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5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6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redangusshortgrass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5824538"/>
            <a:ext cx="9144000" cy="10366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228600" y="762000"/>
            <a:ext cx="86868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latin typeface="Arial Rounded MT Bold" panose="020F0704030504030204" pitchFamily="34" charset="0"/>
              </a:rPr>
              <a:t>Grass Management and Planning: Rules of Thumb</a:t>
            </a:r>
          </a:p>
        </p:txBody>
      </p:sp>
      <p:sp>
        <p:nvSpPr>
          <p:cNvPr id="5125" name="TextBox 3"/>
          <p:cNvSpPr txBox="1">
            <a:spLocks noChangeArrowheads="1"/>
          </p:cNvSpPr>
          <p:nvPr/>
        </p:nvSpPr>
        <p:spPr bwMode="auto">
          <a:xfrm>
            <a:off x="990600" y="2057400"/>
            <a:ext cx="7473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Arial Rounded MT Bold" panose="020F0704030504030204" pitchFamily="34" charset="0"/>
              </a:rPr>
              <a:t>Keith Harmoney, KSU Ag Research Center - Hays</a:t>
            </a:r>
          </a:p>
        </p:txBody>
      </p:sp>
      <p:pic>
        <p:nvPicPr>
          <p:cNvPr id="5126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9300"/>
            <a:ext cx="1371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088" y="5829300"/>
            <a:ext cx="3719512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763" y="5824538"/>
            <a:ext cx="2535237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0"/>
          <p:cNvSpPr>
            <a:spLocks noChangeArrowheads="1"/>
          </p:cNvSpPr>
          <p:nvPr/>
        </p:nvSpPr>
        <p:spPr bwMode="auto">
          <a:xfrm>
            <a:off x="381000" y="1050925"/>
            <a:ext cx="8458200" cy="5578475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Zurich BT"/>
            </a:endParaRPr>
          </a:p>
        </p:txBody>
      </p:sp>
      <p:sp>
        <p:nvSpPr>
          <p:cNvPr id="16387" name="Rectangle 4"/>
          <p:cNvSpPr>
            <a:spLocks noChangeArrowheads="1"/>
          </p:cNvSpPr>
          <p:nvPr/>
        </p:nvSpPr>
        <p:spPr bwMode="auto">
          <a:xfrm>
            <a:off x="1660525" y="1400175"/>
            <a:ext cx="5905500" cy="392112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Zurich BT"/>
            </a:endParaRPr>
          </a:p>
        </p:txBody>
      </p:sp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3551238" y="5845175"/>
            <a:ext cx="23304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</a:rPr>
              <a:t>Stocking Rate</a:t>
            </a:r>
          </a:p>
        </p:txBody>
      </p:sp>
      <p:sp>
        <p:nvSpPr>
          <p:cNvPr id="16389" name="Text Box 6"/>
          <p:cNvSpPr txBox="1">
            <a:spLocks noChangeArrowheads="1"/>
          </p:cNvSpPr>
          <p:nvPr/>
        </p:nvSpPr>
        <p:spPr bwMode="auto">
          <a:xfrm rot="-5400000">
            <a:off x="-370681" y="3196431"/>
            <a:ext cx="22304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</a:rPr>
              <a:t>Gain (lb/day)</a:t>
            </a:r>
          </a:p>
        </p:txBody>
      </p:sp>
      <p:sp>
        <p:nvSpPr>
          <p:cNvPr id="16390" name="Text Box 13"/>
          <p:cNvSpPr txBox="1">
            <a:spLocks noChangeArrowheads="1"/>
          </p:cNvSpPr>
          <p:nvPr/>
        </p:nvSpPr>
        <p:spPr bwMode="auto">
          <a:xfrm>
            <a:off x="1660525" y="5495925"/>
            <a:ext cx="863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</a:rPr>
              <a:t>Low</a:t>
            </a:r>
          </a:p>
        </p:txBody>
      </p:sp>
      <p:sp>
        <p:nvSpPr>
          <p:cNvPr id="16391" name="Text Box 14"/>
          <p:cNvSpPr txBox="1">
            <a:spLocks noChangeArrowheads="1"/>
          </p:cNvSpPr>
          <p:nvPr/>
        </p:nvSpPr>
        <p:spPr bwMode="auto">
          <a:xfrm>
            <a:off x="6767513" y="5495925"/>
            <a:ext cx="9429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</a:rPr>
              <a:t>High</a:t>
            </a:r>
          </a:p>
        </p:txBody>
      </p:sp>
      <p:sp>
        <p:nvSpPr>
          <p:cNvPr id="16392" name="Freeform 15"/>
          <p:cNvSpPr>
            <a:spLocks/>
          </p:cNvSpPr>
          <p:nvPr/>
        </p:nvSpPr>
        <p:spPr bwMode="auto">
          <a:xfrm>
            <a:off x="1660525" y="2184400"/>
            <a:ext cx="5905500" cy="2265363"/>
          </a:xfrm>
          <a:custGeom>
            <a:avLst/>
            <a:gdLst>
              <a:gd name="T0" fmla="*/ 0 w 3552"/>
              <a:gd name="T1" fmla="*/ 2147483646 h 1312"/>
              <a:gd name="T2" fmla="*/ 2147483646 w 3552"/>
              <a:gd name="T3" fmla="*/ 2147483646 h 1312"/>
              <a:gd name="T4" fmla="*/ 2147483646 w 3552"/>
              <a:gd name="T5" fmla="*/ 2147483646 h 1312"/>
              <a:gd name="T6" fmla="*/ 0 60000 65536"/>
              <a:gd name="T7" fmla="*/ 0 60000 65536"/>
              <a:gd name="T8" fmla="*/ 0 60000 65536"/>
              <a:gd name="T9" fmla="*/ 0 w 3552"/>
              <a:gd name="T10" fmla="*/ 0 h 1312"/>
              <a:gd name="T11" fmla="*/ 3552 w 3552"/>
              <a:gd name="T12" fmla="*/ 1312 h 13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552" h="1312">
                <a:moveTo>
                  <a:pt x="0" y="64"/>
                </a:moveTo>
                <a:cubicBezTo>
                  <a:pt x="712" y="32"/>
                  <a:pt x="1424" y="0"/>
                  <a:pt x="2016" y="208"/>
                </a:cubicBezTo>
                <a:cubicBezTo>
                  <a:pt x="2608" y="416"/>
                  <a:pt x="3288" y="1112"/>
                  <a:pt x="3552" y="1312"/>
                </a:cubicBezTo>
              </a:path>
            </a:pathLst>
          </a:custGeom>
          <a:noFill/>
          <a:ln w="57150" cmpd="sng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3" name="Text Box 16"/>
          <p:cNvSpPr txBox="1">
            <a:spLocks noChangeArrowheads="1"/>
          </p:cNvSpPr>
          <p:nvPr/>
        </p:nvSpPr>
        <p:spPr bwMode="auto">
          <a:xfrm rot="-5400000">
            <a:off x="7200106" y="3147219"/>
            <a:ext cx="23225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</a:rPr>
              <a:t>Gain (lb/acre)</a:t>
            </a:r>
          </a:p>
        </p:txBody>
      </p:sp>
      <p:sp>
        <p:nvSpPr>
          <p:cNvPr id="16394" name="Oval 23"/>
          <p:cNvSpPr>
            <a:spLocks noChangeArrowheads="1"/>
          </p:cNvSpPr>
          <p:nvPr/>
        </p:nvSpPr>
        <p:spPr bwMode="auto">
          <a:xfrm>
            <a:off x="4130675" y="2009775"/>
            <a:ext cx="1127125" cy="636588"/>
          </a:xfrm>
          <a:prstGeom prst="ellipse">
            <a:avLst/>
          </a:prstGeom>
          <a:noFill/>
          <a:ln w="76200">
            <a:solidFill>
              <a:srgbClr val="003399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Zurich BT"/>
            </a:endParaRPr>
          </a:p>
        </p:txBody>
      </p:sp>
      <p:sp>
        <p:nvSpPr>
          <p:cNvPr id="16395" name="Freeform 24"/>
          <p:cNvSpPr>
            <a:spLocks/>
          </p:cNvSpPr>
          <p:nvPr/>
        </p:nvSpPr>
        <p:spPr bwMode="auto">
          <a:xfrm>
            <a:off x="1660525" y="1400175"/>
            <a:ext cx="5905500" cy="3921125"/>
          </a:xfrm>
          <a:custGeom>
            <a:avLst/>
            <a:gdLst>
              <a:gd name="T0" fmla="*/ 0 w 3552"/>
              <a:gd name="T1" fmla="*/ 2147483646 h 2160"/>
              <a:gd name="T2" fmla="*/ 2147483646 w 3552"/>
              <a:gd name="T3" fmla="*/ 2147483646 h 2160"/>
              <a:gd name="T4" fmla="*/ 2147483646 w 3552"/>
              <a:gd name="T5" fmla="*/ 2147483646 h 2160"/>
              <a:gd name="T6" fmla="*/ 0 60000 65536"/>
              <a:gd name="T7" fmla="*/ 0 60000 65536"/>
              <a:gd name="T8" fmla="*/ 0 60000 65536"/>
              <a:gd name="T9" fmla="*/ 0 w 3552"/>
              <a:gd name="T10" fmla="*/ 0 h 2160"/>
              <a:gd name="T11" fmla="*/ 3552 w 3552"/>
              <a:gd name="T12" fmla="*/ 2160 h 216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552" h="2160">
                <a:moveTo>
                  <a:pt x="0" y="2160"/>
                </a:moveTo>
                <a:cubicBezTo>
                  <a:pt x="736" y="1320"/>
                  <a:pt x="1472" y="480"/>
                  <a:pt x="2064" y="240"/>
                </a:cubicBezTo>
                <a:cubicBezTo>
                  <a:pt x="2656" y="0"/>
                  <a:pt x="3104" y="360"/>
                  <a:pt x="3552" y="720"/>
                </a:cubicBezTo>
              </a:path>
            </a:pathLst>
          </a:custGeom>
          <a:noFill/>
          <a:ln w="76200" cap="rnd" cmpd="sng">
            <a:solidFill>
              <a:srgbClr val="CC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6" name="Line 25"/>
          <p:cNvSpPr>
            <a:spLocks noChangeShapeType="1"/>
          </p:cNvSpPr>
          <p:nvPr/>
        </p:nvSpPr>
        <p:spPr bwMode="auto">
          <a:xfrm>
            <a:off x="2060575" y="5495925"/>
            <a:ext cx="51863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7" name="Text Box 26"/>
          <p:cNvSpPr txBox="1">
            <a:spLocks noChangeArrowheads="1"/>
          </p:cNvSpPr>
          <p:nvPr/>
        </p:nvSpPr>
        <p:spPr bwMode="auto">
          <a:xfrm>
            <a:off x="3041650" y="4376738"/>
            <a:ext cx="30273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Area of maximum economic return/acre</a:t>
            </a:r>
          </a:p>
        </p:txBody>
      </p:sp>
      <p:sp>
        <p:nvSpPr>
          <p:cNvPr id="16398" name="Line 27"/>
          <p:cNvSpPr>
            <a:spLocks noChangeShapeType="1"/>
          </p:cNvSpPr>
          <p:nvPr/>
        </p:nvSpPr>
        <p:spPr bwMode="auto">
          <a:xfrm flipH="1" flipV="1">
            <a:off x="4773613" y="3230563"/>
            <a:ext cx="319087" cy="1133475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9" name="Line 28"/>
          <p:cNvSpPr>
            <a:spLocks noChangeShapeType="1"/>
          </p:cNvSpPr>
          <p:nvPr/>
        </p:nvSpPr>
        <p:spPr bwMode="auto">
          <a:xfrm>
            <a:off x="1066800" y="2271713"/>
            <a:ext cx="0" cy="2265362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0" name="Line 29"/>
          <p:cNvSpPr>
            <a:spLocks noChangeShapeType="1"/>
          </p:cNvSpPr>
          <p:nvPr/>
        </p:nvSpPr>
        <p:spPr bwMode="auto">
          <a:xfrm>
            <a:off x="8124825" y="2271713"/>
            <a:ext cx="0" cy="2265362"/>
          </a:xfrm>
          <a:prstGeom prst="line">
            <a:avLst/>
          </a:prstGeom>
          <a:noFill/>
          <a:ln w="57150" cap="rnd">
            <a:solidFill>
              <a:srgbClr val="CC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1" name="Text Box 31"/>
          <p:cNvSpPr txBox="1">
            <a:spLocks noChangeArrowheads="1"/>
          </p:cNvSpPr>
          <p:nvPr/>
        </p:nvSpPr>
        <p:spPr bwMode="auto">
          <a:xfrm>
            <a:off x="304800" y="65088"/>
            <a:ext cx="86106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  <a:latin typeface="Arial Rounded MT Bold" panose="020F0704030504030204" pitchFamily="34" charset="0"/>
              </a:rPr>
              <a:t>Relationship of Stocking Rate,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  <a:latin typeface="Arial Rounded MT Bold" panose="020F0704030504030204" pitchFamily="34" charset="0"/>
              </a:rPr>
              <a:t>Animal Production, and Economic Return</a:t>
            </a:r>
          </a:p>
        </p:txBody>
      </p:sp>
      <p:sp>
        <p:nvSpPr>
          <p:cNvPr id="16402" name="Line 25"/>
          <p:cNvSpPr>
            <a:spLocks noChangeShapeType="1"/>
          </p:cNvSpPr>
          <p:nvPr/>
        </p:nvSpPr>
        <p:spPr bwMode="auto">
          <a:xfrm rot="-5400000">
            <a:off x="-400050" y="3328988"/>
            <a:ext cx="356552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3" name="Line 25"/>
          <p:cNvSpPr>
            <a:spLocks noChangeShapeType="1"/>
          </p:cNvSpPr>
          <p:nvPr/>
        </p:nvSpPr>
        <p:spPr bwMode="auto">
          <a:xfrm rot="-5400000">
            <a:off x="6061075" y="3382963"/>
            <a:ext cx="356552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4" name="Text Box 13"/>
          <p:cNvSpPr txBox="1">
            <a:spLocks noChangeArrowheads="1"/>
          </p:cNvSpPr>
          <p:nvPr/>
        </p:nvSpPr>
        <p:spPr bwMode="auto">
          <a:xfrm>
            <a:off x="457200" y="4800600"/>
            <a:ext cx="8620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</a:rPr>
              <a:t>Low</a:t>
            </a:r>
          </a:p>
        </p:txBody>
      </p:sp>
      <p:sp>
        <p:nvSpPr>
          <p:cNvPr id="16405" name="Text Box 14"/>
          <p:cNvSpPr txBox="1">
            <a:spLocks noChangeArrowheads="1"/>
          </p:cNvSpPr>
          <p:nvPr/>
        </p:nvSpPr>
        <p:spPr bwMode="auto">
          <a:xfrm>
            <a:off x="381000" y="1371600"/>
            <a:ext cx="9429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</a:rPr>
              <a:t>High</a:t>
            </a:r>
          </a:p>
        </p:txBody>
      </p:sp>
      <p:sp>
        <p:nvSpPr>
          <p:cNvPr id="16406" name="Text Box 13"/>
          <p:cNvSpPr txBox="1">
            <a:spLocks noChangeArrowheads="1"/>
          </p:cNvSpPr>
          <p:nvPr/>
        </p:nvSpPr>
        <p:spPr bwMode="auto">
          <a:xfrm>
            <a:off x="7896225" y="4800600"/>
            <a:ext cx="8636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</a:rPr>
              <a:t>Low</a:t>
            </a:r>
          </a:p>
        </p:txBody>
      </p:sp>
      <p:sp>
        <p:nvSpPr>
          <p:cNvPr id="16407" name="Text Box 14"/>
          <p:cNvSpPr txBox="1">
            <a:spLocks noChangeArrowheads="1"/>
          </p:cNvSpPr>
          <p:nvPr/>
        </p:nvSpPr>
        <p:spPr bwMode="auto">
          <a:xfrm>
            <a:off x="7896225" y="1371600"/>
            <a:ext cx="9429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</a:rPr>
              <a:t>High</a:t>
            </a:r>
          </a:p>
        </p:txBody>
      </p:sp>
      <p:sp>
        <p:nvSpPr>
          <p:cNvPr id="4" name="Freeform 3">
            <a:extLst/>
          </p:cNvPr>
          <p:cNvSpPr/>
          <p:nvPr/>
        </p:nvSpPr>
        <p:spPr>
          <a:xfrm>
            <a:off x="2362200" y="2849563"/>
            <a:ext cx="4191000" cy="2460625"/>
          </a:xfrm>
          <a:custGeom>
            <a:avLst/>
            <a:gdLst>
              <a:gd name="connsiteX0" fmla="*/ 0 w 4156364"/>
              <a:gd name="connsiteY0" fmla="*/ 2439570 h 2460014"/>
              <a:gd name="connsiteX1" fmla="*/ 665018 w 4156364"/>
              <a:gd name="connsiteY1" fmla="*/ 2283706 h 2460014"/>
              <a:gd name="connsiteX2" fmla="*/ 1267691 w 4156364"/>
              <a:gd name="connsiteY2" fmla="*/ 1151097 h 2460014"/>
              <a:gd name="connsiteX3" fmla="*/ 1849582 w 4156364"/>
              <a:gd name="connsiteY3" fmla="*/ 215915 h 2460014"/>
              <a:gd name="connsiteX4" fmla="*/ 2275609 w 4156364"/>
              <a:gd name="connsiteY4" fmla="*/ 8097 h 2460014"/>
              <a:gd name="connsiteX5" fmla="*/ 2743200 w 4156364"/>
              <a:gd name="connsiteY5" fmla="*/ 392561 h 2460014"/>
              <a:gd name="connsiteX6" fmla="*/ 3273136 w 4156364"/>
              <a:gd name="connsiteY6" fmla="*/ 1618688 h 2460014"/>
              <a:gd name="connsiteX7" fmla="*/ 3647209 w 4156364"/>
              <a:gd name="connsiteY7" fmla="*/ 2200579 h 2460014"/>
              <a:gd name="connsiteX8" fmla="*/ 4156364 w 4156364"/>
              <a:gd name="connsiteY8" fmla="*/ 2449961 h 2460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56364" h="2460014">
                <a:moveTo>
                  <a:pt x="0" y="2439570"/>
                </a:moveTo>
                <a:cubicBezTo>
                  <a:pt x="226868" y="2469010"/>
                  <a:pt x="453736" y="2498451"/>
                  <a:pt x="665018" y="2283706"/>
                </a:cubicBezTo>
                <a:cubicBezTo>
                  <a:pt x="876300" y="2068961"/>
                  <a:pt x="1070264" y="1495729"/>
                  <a:pt x="1267691" y="1151097"/>
                </a:cubicBezTo>
                <a:cubicBezTo>
                  <a:pt x="1465118" y="806465"/>
                  <a:pt x="1681596" y="406415"/>
                  <a:pt x="1849582" y="215915"/>
                </a:cubicBezTo>
                <a:cubicBezTo>
                  <a:pt x="2017568" y="25415"/>
                  <a:pt x="2126673" y="-21344"/>
                  <a:pt x="2275609" y="8097"/>
                </a:cubicBezTo>
                <a:cubicBezTo>
                  <a:pt x="2424545" y="37538"/>
                  <a:pt x="2576946" y="124129"/>
                  <a:pt x="2743200" y="392561"/>
                </a:cubicBezTo>
                <a:cubicBezTo>
                  <a:pt x="2909454" y="660993"/>
                  <a:pt x="3122468" y="1317352"/>
                  <a:pt x="3273136" y="1618688"/>
                </a:cubicBezTo>
                <a:cubicBezTo>
                  <a:pt x="3423804" y="1920024"/>
                  <a:pt x="3500005" y="2062034"/>
                  <a:pt x="3647209" y="2200579"/>
                </a:cubicBezTo>
                <a:cubicBezTo>
                  <a:pt x="3794413" y="2339124"/>
                  <a:pt x="3975388" y="2394542"/>
                  <a:pt x="4156364" y="2449961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b="10001"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Box 4"/>
          <p:cNvSpPr txBox="1">
            <a:spLocks noChangeArrowheads="1"/>
          </p:cNvSpPr>
          <p:nvPr/>
        </p:nvSpPr>
        <p:spPr bwMode="auto">
          <a:xfrm>
            <a:off x="304800" y="152400"/>
            <a:ext cx="52466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Arial Rounded MT Bold" panose="020F0704030504030204" pitchFamily="34" charset="0"/>
              </a:rPr>
              <a:t>3. If it’s not grass, it’s a weed</a:t>
            </a:r>
          </a:p>
        </p:txBody>
      </p:sp>
      <p:pic>
        <p:nvPicPr>
          <p:cNvPr id="1843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263" y="228600"/>
            <a:ext cx="973137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8"/>
          <a:stretch>
            <a:fillRect/>
          </a:stretch>
        </p:blipFill>
        <p:spPr bwMode="auto">
          <a:xfrm>
            <a:off x="0" y="609600"/>
            <a:ext cx="9144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228600" y="85725"/>
            <a:ext cx="701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  <a:latin typeface="Arial Rounded MT Bold" panose="020F0704030504030204" pitchFamily="34" charset="0"/>
              </a:rPr>
              <a:t>Forbs make up 10-25% of cow diets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4" t="10001" r="-188" b="10001"/>
          <a:stretch>
            <a:fillRect/>
          </a:stretch>
        </p:blipFill>
        <p:spPr bwMode="auto">
          <a:xfrm>
            <a:off x="0" y="762000"/>
            <a:ext cx="916305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Box 2"/>
          <p:cNvSpPr txBox="1">
            <a:spLocks noChangeArrowheads="1"/>
          </p:cNvSpPr>
          <p:nvPr/>
        </p:nvSpPr>
        <p:spPr bwMode="auto">
          <a:xfrm>
            <a:off x="228600" y="85725"/>
            <a:ext cx="8839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  <a:latin typeface="Arial Rounded MT Bold" panose="020F0704030504030204" pitchFamily="34" charset="0"/>
              </a:rPr>
              <a:t>Native legumes benefit animal nutrition and soil fertility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338" y="17463"/>
            <a:ext cx="513080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Box 2"/>
          <p:cNvSpPr txBox="1">
            <a:spLocks noChangeArrowheads="1"/>
          </p:cNvSpPr>
          <p:nvPr/>
        </p:nvSpPr>
        <p:spPr bwMode="auto">
          <a:xfrm>
            <a:off x="703263" y="533400"/>
            <a:ext cx="30051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  <a:latin typeface="Arial Rounded MT Bold" panose="020F0704030504030204" pitchFamily="34" charset="0"/>
              </a:rPr>
              <a:t>Even ‘weedy’ species may be highly palatable.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1"/>
          <p:cNvSpPr txBox="1">
            <a:spLocks noChangeArrowheads="1"/>
          </p:cNvSpPr>
          <p:nvPr/>
        </p:nvSpPr>
        <p:spPr bwMode="auto">
          <a:xfrm>
            <a:off x="2971800" y="457200"/>
            <a:ext cx="323691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 u="sng">
                <a:solidFill>
                  <a:srgbClr val="FFFF00"/>
                </a:solidFill>
                <a:latin typeface="Arial Rounded MT Bold" panose="020F0704030504030204" pitchFamily="34" charset="0"/>
              </a:rPr>
              <a:t>Western Ragweed</a:t>
            </a:r>
          </a:p>
        </p:txBody>
      </p:sp>
      <p:sp>
        <p:nvSpPr>
          <p:cNvPr id="23555" name="TextBox 2"/>
          <p:cNvSpPr txBox="1">
            <a:spLocks noChangeArrowheads="1"/>
          </p:cNvSpPr>
          <p:nvPr/>
        </p:nvSpPr>
        <p:spPr bwMode="auto">
          <a:xfrm>
            <a:off x="304800" y="1295400"/>
            <a:ext cx="86106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  <a:latin typeface="Arial Rounded MT Bold" panose="020F0704030504030204" pitchFamily="34" charset="0"/>
              </a:rPr>
              <a:t>One of the most common perennial forbs in mixed and shortgrass rangelands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solidFill>
                <a:srgbClr val="FFFF00"/>
              </a:solidFill>
              <a:latin typeface="Arial Rounded MT Bold" panose="020F07040305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  <a:latin typeface="Arial Rounded MT Bold" panose="020F0704030504030204" pitchFamily="34" charset="0"/>
              </a:rPr>
              <a:t>Average dry matter composition at Hays has ranged from 1-34% during 1956-1965, and from 0-21% during 2002-2014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solidFill>
                <a:srgbClr val="FFFF00"/>
              </a:solidFill>
              <a:latin typeface="Arial Rounded MT Bold" panose="020F07040305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  <a:latin typeface="Arial Rounded MT Bold" panose="020F0704030504030204" pitchFamily="34" charset="0"/>
              </a:rPr>
              <a:t>In 1956-65, yield averaged 710 lb/acre, and 49% consumed;  Yield averaged 223 lb/acre in 2002-2014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Chart 4"/>
          <p:cNvGraphicFramePr>
            <a:graphicFrameLocks/>
          </p:cNvGraphicFramePr>
          <p:nvPr/>
        </p:nvGraphicFramePr>
        <p:xfrm>
          <a:off x="381000" y="990600"/>
          <a:ext cx="8382000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5" name="Chart" r:id="rId3" imgW="8236410" imgH="5078408" progId="Excel.Chart.8">
                  <p:embed/>
                </p:oleObj>
              </mc:Choice>
              <mc:Fallback>
                <p:oleObj name="Chart" r:id="rId3" imgW="8236410" imgH="5078408" progId="Excel.Chart.8">
                  <p:embed/>
                  <p:pic>
                    <p:nvPicPr>
                      <p:cNvPr id="0" name="Chart 4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990600"/>
                        <a:ext cx="8382000" cy="525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TextBox 3"/>
          <p:cNvSpPr txBox="1">
            <a:spLocks noChangeArrowheads="1"/>
          </p:cNvSpPr>
          <p:nvPr/>
        </p:nvSpPr>
        <p:spPr bwMode="auto">
          <a:xfrm>
            <a:off x="1300163" y="152400"/>
            <a:ext cx="66262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  <a:latin typeface="Arial Rounded MT Bold" panose="020F0704030504030204" pitchFamily="34" charset="0"/>
              </a:rPr>
              <a:t>Ragweed Composition in Mixed Grass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  <a:latin typeface="Arial Rounded MT Bold" panose="020F0704030504030204" pitchFamily="34" charset="0"/>
              </a:rPr>
              <a:t>2002-2014 Under Moderate Stocking</a:t>
            </a:r>
          </a:p>
        </p:txBody>
      </p:sp>
      <p:sp>
        <p:nvSpPr>
          <p:cNvPr id="24580" name="Rectangle 10"/>
          <p:cNvSpPr>
            <a:spLocks noChangeArrowheads="1"/>
          </p:cNvSpPr>
          <p:nvPr/>
        </p:nvSpPr>
        <p:spPr bwMode="auto">
          <a:xfrm>
            <a:off x="2419350" y="6335713"/>
            <a:ext cx="5429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Arial Rounded MT Bold" panose="020F0704030504030204" pitchFamily="34" charset="0"/>
              </a:rPr>
              <a:t>Composition is highly precipitation dependent</a:t>
            </a:r>
          </a:p>
        </p:txBody>
      </p:sp>
      <p:sp>
        <p:nvSpPr>
          <p:cNvPr id="24581" name="TextBox 11"/>
          <p:cNvSpPr txBox="1">
            <a:spLocks noChangeArrowheads="1"/>
          </p:cNvSpPr>
          <p:nvPr/>
        </p:nvSpPr>
        <p:spPr bwMode="auto">
          <a:xfrm>
            <a:off x="3429000" y="2819400"/>
            <a:ext cx="2057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13.4 inches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Sep ‘05 – Aug ‘06</a:t>
            </a:r>
          </a:p>
        </p:txBody>
      </p:sp>
      <p:sp>
        <p:nvSpPr>
          <p:cNvPr id="24582" name="TextBox 11"/>
          <p:cNvSpPr txBox="1">
            <a:spLocks noChangeArrowheads="1"/>
          </p:cNvSpPr>
          <p:nvPr/>
        </p:nvSpPr>
        <p:spPr bwMode="auto">
          <a:xfrm>
            <a:off x="5791200" y="2220913"/>
            <a:ext cx="2057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16.7 inches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Sep ‘10 – Aug ‘11</a:t>
            </a:r>
          </a:p>
        </p:txBody>
      </p:sp>
      <p:sp>
        <p:nvSpPr>
          <p:cNvPr id="24583" name="TextBox 11"/>
          <p:cNvSpPr txBox="1">
            <a:spLocks noChangeArrowheads="1"/>
          </p:cNvSpPr>
          <p:nvPr/>
        </p:nvSpPr>
        <p:spPr bwMode="auto">
          <a:xfrm>
            <a:off x="6477000" y="2973388"/>
            <a:ext cx="2057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16.4 inches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Sep ‘11 – Aug ‘12</a:t>
            </a:r>
          </a:p>
        </p:txBody>
      </p:sp>
      <p:sp>
        <p:nvSpPr>
          <p:cNvPr id="24584" name="TextBox 11"/>
          <p:cNvSpPr txBox="1">
            <a:spLocks noChangeArrowheads="1"/>
          </p:cNvSpPr>
          <p:nvPr/>
        </p:nvSpPr>
        <p:spPr bwMode="auto">
          <a:xfrm>
            <a:off x="4105275" y="1404938"/>
            <a:ext cx="2057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Avg. 22.7 inches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589360" y="1232094"/>
          <a:ext cx="8077200" cy="51867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603" name="TextBox 2"/>
          <p:cNvSpPr txBox="1">
            <a:spLocks noChangeArrowheads="1"/>
          </p:cNvSpPr>
          <p:nvPr/>
        </p:nvSpPr>
        <p:spPr bwMode="auto">
          <a:xfrm>
            <a:off x="3805238" y="5726113"/>
            <a:ext cx="2976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Western Ragweed  (lb/ac)</a:t>
            </a:r>
          </a:p>
        </p:txBody>
      </p:sp>
      <p:sp>
        <p:nvSpPr>
          <p:cNvPr id="25604" name="TextBox 3"/>
          <p:cNvSpPr txBox="1">
            <a:spLocks noChangeArrowheads="1"/>
          </p:cNvSpPr>
          <p:nvPr/>
        </p:nvSpPr>
        <p:spPr bwMode="auto">
          <a:xfrm rot="-5400000">
            <a:off x="-178594" y="3301207"/>
            <a:ext cx="2403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Native Grass  (lb/ac)</a:t>
            </a:r>
          </a:p>
        </p:txBody>
      </p:sp>
      <p:sp>
        <p:nvSpPr>
          <p:cNvPr id="25605" name="TextBox 4"/>
          <p:cNvSpPr txBox="1">
            <a:spLocks noChangeArrowheads="1"/>
          </p:cNvSpPr>
          <p:nvPr/>
        </p:nvSpPr>
        <p:spPr bwMode="auto">
          <a:xfrm>
            <a:off x="1684338" y="306388"/>
            <a:ext cx="58864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  <a:latin typeface="Arial Rounded MT Bold" panose="020F0704030504030204" pitchFamily="34" charset="0"/>
              </a:rPr>
              <a:t>Ragweed Composition in Mixed Grass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  <a:latin typeface="Arial Rounded MT Bold" panose="020F0704030504030204" pitchFamily="34" charset="0"/>
              </a:rPr>
              <a:t>1958 and 2008</a:t>
            </a:r>
          </a:p>
        </p:txBody>
      </p:sp>
      <p:sp>
        <p:nvSpPr>
          <p:cNvPr id="6" name="Freeform 5"/>
          <p:cNvSpPr/>
          <p:nvPr/>
        </p:nvSpPr>
        <p:spPr>
          <a:xfrm>
            <a:off x="2700338" y="2622550"/>
            <a:ext cx="4557712" cy="1203325"/>
          </a:xfrm>
          <a:custGeom>
            <a:avLst/>
            <a:gdLst>
              <a:gd name="connsiteX0" fmla="*/ 0 w 6076336"/>
              <a:gd name="connsiteY0" fmla="*/ 231058 h 1858296"/>
              <a:gd name="connsiteX1" fmla="*/ 1253613 w 6076336"/>
              <a:gd name="connsiteY1" fmla="*/ 201561 h 1858296"/>
              <a:gd name="connsiteX2" fmla="*/ 2507226 w 6076336"/>
              <a:gd name="connsiteY2" fmla="*/ 231058 h 1858296"/>
              <a:gd name="connsiteX3" fmla="*/ 4218039 w 6076336"/>
              <a:gd name="connsiteY3" fmla="*/ 1587909 h 1858296"/>
              <a:gd name="connsiteX4" fmla="*/ 6076336 w 6076336"/>
              <a:gd name="connsiteY4" fmla="*/ 1853380 h 1858296"/>
              <a:gd name="connsiteX0" fmla="*/ 0 w 6076336"/>
              <a:gd name="connsiteY0" fmla="*/ 231058 h 1858296"/>
              <a:gd name="connsiteX1" fmla="*/ 1253613 w 6076336"/>
              <a:gd name="connsiteY1" fmla="*/ 201561 h 1858296"/>
              <a:gd name="connsiteX2" fmla="*/ 2507226 w 6076336"/>
              <a:gd name="connsiteY2" fmla="*/ 231058 h 1858296"/>
              <a:gd name="connsiteX3" fmla="*/ 4218039 w 6076336"/>
              <a:gd name="connsiteY3" fmla="*/ 1587909 h 1858296"/>
              <a:gd name="connsiteX4" fmla="*/ 6076336 w 6076336"/>
              <a:gd name="connsiteY4" fmla="*/ 1853380 h 1858296"/>
              <a:gd name="connsiteX0" fmla="*/ 0 w 6076336"/>
              <a:gd name="connsiteY0" fmla="*/ 231058 h 1858296"/>
              <a:gd name="connsiteX1" fmla="*/ 1253613 w 6076336"/>
              <a:gd name="connsiteY1" fmla="*/ 201561 h 1858296"/>
              <a:gd name="connsiteX2" fmla="*/ 2507226 w 6076336"/>
              <a:gd name="connsiteY2" fmla="*/ 231058 h 1858296"/>
              <a:gd name="connsiteX3" fmla="*/ 4218039 w 6076336"/>
              <a:gd name="connsiteY3" fmla="*/ 1587909 h 1858296"/>
              <a:gd name="connsiteX4" fmla="*/ 6076336 w 6076336"/>
              <a:gd name="connsiteY4" fmla="*/ 1853380 h 1858296"/>
              <a:gd name="connsiteX0" fmla="*/ 0 w 6076336"/>
              <a:gd name="connsiteY0" fmla="*/ 70144 h 1692466"/>
              <a:gd name="connsiteX1" fmla="*/ 1253613 w 6076336"/>
              <a:gd name="connsiteY1" fmla="*/ 40647 h 1692466"/>
              <a:gd name="connsiteX2" fmla="*/ 2507226 w 6076336"/>
              <a:gd name="connsiteY2" fmla="*/ 231058 h 1692466"/>
              <a:gd name="connsiteX3" fmla="*/ 4218039 w 6076336"/>
              <a:gd name="connsiteY3" fmla="*/ 1426995 h 1692466"/>
              <a:gd name="connsiteX4" fmla="*/ 6076336 w 6076336"/>
              <a:gd name="connsiteY4" fmla="*/ 1692466 h 1692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76336" h="1692466">
                <a:moveTo>
                  <a:pt x="0" y="70144"/>
                </a:moveTo>
                <a:cubicBezTo>
                  <a:pt x="417871" y="55395"/>
                  <a:pt x="835742" y="13828"/>
                  <a:pt x="1253613" y="40647"/>
                </a:cubicBezTo>
                <a:cubicBezTo>
                  <a:pt x="1671484" y="67466"/>
                  <a:pt x="2013155" y="0"/>
                  <a:pt x="2507226" y="231058"/>
                </a:cubicBezTo>
                <a:cubicBezTo>
                  <a:pt x="3001297" y="462116"/>
                  <a:pt x="3623187" y="1183427"/>
                  <a:pt x="4218039" y="1426995"/>
                </a:cubicBezTo>
                <a:cubicBezTo>
                  <a:pt x="4812891" y="1670563"/>
                  <a:pt x="5754330" y="1658053"/>
                  <a:pt x="6076336" y="1692466"/>
                </a:cubicBezTo>
              </a:path>
            </a:pathLst>
          </a:cu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3599657" y="4152106"/>
            <a:ext cx="2057400" cy="1587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 flipH="1" flipV="1">
            <a:off x="2584450" y="4730750"/>
            <a:ext cx="858838" cy="158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81" name="TextBox 10"/>
          <p:cNvSpPr txBox="1">
            <a:spLocks noChangeArrowheads="1"/>
          </p:cNvSpPr>
          <p:nvPr/>
        </p:nvSpPr>
        <p:spPr bwMode="auto">
          <a:xfrm>
            <a:off x="4876800" y="1547813"/>
            <a:ext cx="3209925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350" b="1" dirty="0" smtClean="0">
                <a:latin typeface="Arial" panose="020B0604020202020204" pitchFamily="34" charset="0"/>
              </a:rPr>
              <a:t>Threshold Level ~ 40%  Composition</a:t>
            </a:r>
          </a:p>
        </p:txBody>
      </p:sp>
      <p:sp>
        <p:nvSpPr>
          <p:cNvPr id="28682" name="Rectangle 11"/>
          <p:cNvSpPr>
            <a:spLocks noChangeArrowheads="1"/>
          </p:cNvSpPr>
          <p:nvPr/>
        </p:nvSpPr>
        <p:spPr bwMode="auto">
          <a:xfrm>
            <a:off x="4972050" y="2686050"/>
            <a:ext cx="684213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350" b="1" smtClean="0">
                <a:latin typeface="Arial" panose="020B0604020202020204" pitchFamily="34" charset="0"/>
              </a:rPr>
              <a:t>(1958)</a:t>
            </a:r>
            <a:endParaRPr lang="en-US" altLang="en-US" sz="1350" smtClean="0">
              <a:latin typeface="Arial" panose="020B0604020202020204" pitchFamily="34" charset="0"/>
            </a:endParaRPr>
          </a:p>
        </p:txBody>
      </p:sp>
      <p:sp>
        <p:nvSpPr>
          <p:cNvPr id="28683" name="Rectangle 12"/>
          <p:cNvSpPr>
            <a:spLocks noChangeArrowheads="1"/>
          </p:cNvSpPr>
          <p:nvPr/>
        </p:nvSpPr>
        <p:spPr bwMode="auto">
          <a:xfrm>
            <a:off x="3419475" y="3779838"/>
            <a:ext cx="684213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350" b="1" smtClean="0">
                <a:latin typeface="Arial" panose="020B0604020202020204" pitchFamily="34" charset="0"/>
              </a:rPr>
              <a:t>(2008)</a:t>
            </a:r>
            <a:endParaRPr lang="en-US" altLang="en-US" sz="1350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20"/>
          <p:cNvSpPr txBox="1">
            <a:spLocks noChangeArrowheads="1"/>
          </p:cNvSpPr>
          <p:nvPr/>
        </p:nvSpPr>
        <p:spPr bwMode="auto">
          <a:xfrm>
            <a:off x="0" y="23813"/>
            <a:ext cx="54864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Arial Rounded MT Bold" panose="020F0704030504030204" pitchFamily="34" charset="0"/>
              </a:rPr>
              <a:t>4. Rotational grazing is better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Arial Rounded MT Bold" panose="020F0704030504030204" pitchFamily="34" charset="0"/>
              </a:rPr>
              <a:t>     than continuous grazing</a:t>
            </a:r>
          </a:p>
        </p:txBody>
      </p:sp>
      <p:pic>
        <p:nvPicPr>
          <p:cNvPr id="2765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263" y="228600"/>
            <a:ext cx="973137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1"/>
          <p:cNvSpPr txBox="1">
            <a:spLocks noChangeArrowheads="1"/>
          </p:cNvSpPr>
          <p:nvPr/>
        </p:nvSpPr>
        <p:spPr bwMode="auto">
          <a:xfrm>
            <a:off x="990600" y="228600"/>
            <a:ext cx="7391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Arial Rounded MT Bold" panose="020F0704030504030204" pitchFamily="34" charset="0"/>
              </a:rPr>
              <a:t>Most research shows that plant and animal production in continuous or rotational grazing systems are similar at the same stocking rates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1"/>
          <p:cNvSpPr>
            <a:spLocks noChangeArrowheads="1"/>
          </p:cNvSpPr>
          <p:nvPr/>
        </p:nvSpPr>
        <p:spPr bwMode="auto">
          <a:xfrm>
            <a:off x="152400" y="3425825"/>
            <a:ext cx="3608388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Arial Rounded MT Bold" panose="020F0704030504030204" pitchFamily="34" charset="0"/>
              </a:rPr>
              <a:t>Short statements of advice or strategies to help simplify management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228600" y="228600"/>
            <a:ext cx="2120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Arial Rounded MT Bold" panose="020F0704030504030204" pitchFamily="34" charset="0"/>
              </a:rPr>
              <a:t>Grazing Rules of Thumb:</a:t>
            </a:r>
          </a:p>
        </p:txBody>
      </p:sp>
      <p:pic>
        <p:nvPicPr>
          <p:cNvPr id="7173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5" y="5241925"/>
            <a:ext cx="973138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Box 3"/>
          <p:cNvSpPr txBox="1">
            <a:spLocks noChangeArrowheads="1"/>
          </p:cNvSpPr>
          <p:nvPr/>
        </p:nvSpPr>
        <p:spPr bwMode="auto">
          <a:xfrm>
            <a:off x="214313" y="4876800"/>
            <a:ext cx="88947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Arial Rounded MT Bold" panose="020F0704030504030204" pitchFamily="34" charset="0"/>
              </a:rPr>
              <a:t>Rotational systems have two main positive attributes: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Arial Rounded MT Bold" panose="020F0704030504030204" pitchFamily="34" charset="0"/>
              </a:rPr>
              <a:t>*Better distribution  *Growing season rest for all plants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Box 1"/>
          <p:cNvSpPr txBox="1">
            <a:spLocks noChangeArrowheads="1"/>
          </p:cNvSpPr>
          <p:nvPr/>
        </p:nvSpPr>
        <p:spPr bwMode="auto">
          <a:xfrm>
            <a:off x="52388" y="152400"/>
            <a:ext cx="520541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Arial Rounded MT Bold" panose="020F0704030504030204" pitchFamily="34" charset="0"/>
              </a:rPr>
              <a:t>5. Don’t be overgrazed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Arial Rounded MT Bold" panose="020F0704030504030204" pitchFamily="34" charset="0"/>
              </a:rPr>
              <a:t>     and understocked</a:t>
            </a:r>
          </a:p>
        </p:txBody>
      </p:sp>
      <p:pic>
        <p:nvPicPr>
          <p:cNvPr id="3174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263" y="228600"/>
            <a:ext cx="973137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1905000" y="1447800"/>
            <a:ext cx="5486400" cy="4876800"/>
          </a:xfrm>
          <a:prstGeom prst="rect">
            <a:avLst/>
          </a:prstGeom>
          <a:solidFill>
            <a:srgbClr val="339933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FF66"/>
              </a:solidFill>
              <a:latin typeface="Zurich Blk BT"/>
            </a:endParaRPr>
          </a:p>
        </p:txBody>
      </p:sp>
      <p:sp>
        <p:nvSpPr>
          <p:cNvPr id="32771" name="Text Box 7"/>
          <p:cNvSpPr txBox="1">
            <a:spLocks noChangeArrowheads="1"/>
          </p:cNvSpPr>
          <p:nvPr/>
        </p:nvSpPr>
        <p:spPr bwMode="auto">
          <a:xfrm>
            <a:off x="2833688" y="382588"/>
            <a:ext cx="36020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  <a:latin typeface="Arial Rounded MT Bold" panose="020F0704030504030204" pitchFamily="34" charset="0"/>
              </a:rPr>
              <a:t>Ideal Distribution</a:t>
            </a:r>
            <a:endParaRPr lang="en-US" altLang="en-US" sz="2400" b="1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2772" name="Picture 8" descr="WPC300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752600"/>
            <a:ext cx="642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8" descr="WPC300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752600"/>
            <a:ext cx="642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8" descr="WPC300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752600"/>
            <a:ext cx="642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8" descr="WPC300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514600"/>
            <a:ext cx="642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8" descr="WPC300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14600"/>
            <a:ext cx="642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8" descr="WPC300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514600"/>
            <a:ext cx="642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8" descr="WPC300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276600"/>
            <a:ext cx="642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Picture 8" descr="WPC300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276600"/>
            <a:ext cx="642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0" name="Picture 8" descr="WPC300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114800"/>
            <a:ext cx="642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1" name="Picture 8" descr="WPC300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114800"/>
            <a:ext cx="642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2" name="Picture 8" descr="WPC300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876800"/>
            <a:ext cx="642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3" name="Picture 8" descr="WPC300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876800"/>
            <a:ext cx="642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4" name="Picture 8" descr="WPC300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876800"/>
            <a:ext cx="642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5" name="Picture 8" descr="WPC300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638800"/>
            <a:ext cx="642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6" name="Picture 8" descr="WPC300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5638800"/>
            <a:ext cx="642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7" name="Picture 8" descr="WPC300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638800"/>
            <a:ext cx="642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8" name="Picture 8" descr="WPC300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863" y="3276600"/>
            <a:ext cx="6429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9" name="Picture 8" descr="WPC300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863" y="4114800"/>
            <a:ext cx="6429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0" name="Picture 8" descr="WPC300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863" y="4876800"/>
            <a:ext cx="6429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1" name="Picture 8" descr="WPC300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863" y="5638800"/>
            <a:ext cx="6429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92" name="Oval 16"/>
          <p:cNvSpPr>
            <a:spLocks noChangeArrowheads="1"/>
          </p:cNvSpPr>
          <p:nvPr/>
        </p:nvSpPr>
        <p:spPr bwMode="auto">
          <a:xfrm>
            <a:off x="2209800" y="5410200"/>
            <a:ext cx="457200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FF66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2793" name="Freeform 41"/>
          <p:cNvSpPr>
            <a:spLocks/>
          </p:cNvSpPr>
          <p:nvPr/>
        </p:nvSpPr>
        <p:spPr bwMode="auto">
          <a:xfrm>
            <a:off x="2122488" y="1476375"/>
            <a:ext cx="4492625" cy="3932238"/>
          </a:xfrm>
          <a:custGeom>
            <a:avLst/>
            <a:gdLst>
              <a:gd name="T0" fmla="*/ 4004421 w 4493046"/>
              <a:gd name="T1" fmla="*/ 0 h 3933022"/>
              <a:gd name="T2" fmla="*/ 4334149 w 4493046"/>
              <a:gd name="T3" fmla="*/ 756389 h 3933022"/>
              <a:gd name="T4" fmla="*/ 3114147 w 4493046"/>
              <a:gd name="T5" fmla="*/ 2356852 h 3933022"/>
              <a:gd name="T6" fmla="*/ 1696296 w 4493046"/>
              <a:gd name="T7" fmla="*/ 2488396 h 3933022"/>
              <a:gd name="T8" fmla="*/ 223485 w 4493046"/>
              <a:gd name="T9" fmla="*/ 3179008 h 3933022"/>
              <a:gd name="T10" fmla="*/ 355387 w 4493046"/>
              <a:gd name="T11" fmla="*/ 3913468 h 393302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493046"/>
              <a:gd name="T19" fmla="*/ 0 h 3933022"/>
              <a:gd name="T20" fmla="*/ 4493046 w 4493046"/>
              <a:gd name="T21" fmla="*/ 3933022 h 393302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493046" h="3933022">
                <a:moveTo>
                  <a:pt x="4013812" y="0"/>
                </a:moveTo>
                <a:cubicBezTo>
                  <a:pt x="4253429" y="182696"/>
                  <a:pt x="4493046" y="365393"/>
                  <a:pt x="4344318" y="760164"/>
                </a:cubicBezTo>
                <a:cubicBezTo>
                  <a:pt x="4195590" y="1154935"/>
                  <a:pt x="3562121" y="2078516"/>
                  <a:pt x="3121446" y="2368627"/>
                </a:cubicBezTo>
                <a:cubicBezTo>
                  <a:pt x="2680771" y="2658738"/>
                  <a:pt x="2183176" y="2363118"/>
                  <a:pt x="1700270" y="2500829"/>
                </a:cubicBezTo>
                <a:cubicBezTo>
                  <a:pt x="1217364" y="2638540"/>
                  <a:pt x="448020" y="2956193"/>
                  <a:pt x="224010" y="3194892"/>
                </a:cubicBezTo>
                <a:cubicBezTo>
                  <a:pt x="0" y="3433591"/>
                  <a:pt x="178106" y="3683306"/>
                  <a:pt x="356212" y="3933022"/>
                </a:cubicBezTo>
              </a:path>
            </a:pathLst>
          </a:cu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2794" name="Picture 8" descr="WPC300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114800"/>
            <a:ext cx="642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5" name="Picture 8" descr="WPC300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276600"/>
            <a:ext cx="642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6" name="Picture 8" descr="WPC300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863" y="2514600"/>
            <a:ext cx="6429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7" name="Picture 8" descr="WPC300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863" y="1752600"/>
            <a:ext cx="6429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98" name="Text Box 17"/>
          <p:cNvSpPr txBox="1">
            <a:spLocks noChangeArrowheads="1"/>
          </p:cNvSpPr>
          <p:nvPr/>
        </p:nvSpPr>
        <p:spPr bwMode="auto">
          <a:xfrm>
            <a:off x="2057400" y="5562600"/>
            <a:ext cx="1031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Arial Rounded MT Bold" panose="020F0704030504030204" pitchFamily="34" charset="0"/>
              </a:rPr>
              <a:t>water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1905000" y="1447800"/>
            <a:ext cx="5486400" cy="4876800"/>
          </a:xfrm>
          <a:prstGeom prst="rect">
            <a:avLst/>
          </a:prstGeom>
          <a:solidFill>
            <a:srgbClr val="339933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Arial Rounded MT Bold" panose="020F0704030504030204" pitchFamily="34" charset="0"/>
            </a:endParaRPr>
          </a:p>
        </p:txBody>
      </p:sp>
      <p:sp>
        <p:nvSpPr>
          <p:cNvPr id="33795" name="Text Box 7"/>
          <p:cNvSpPr txBox="1">
            <a:spLocks noChangeArrowheads="1"/>
          </p:cNvSpPr>
          <p:nvPr/>
        </p:nvSpPr>
        <p:spPr bwMode="auto">
          <a:xfrm>
            <a:off x="2435225" y="382588"/>
            <a:ext cx="4398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  <a:latin typeface="Arial Rounded MT Bold" panose="020F0704030504030204" pitchFamily="34" charset="0"/>
              </a:rPr>
              <a:t>What Really Happens</a:t>
            </a:r>
          </a:p>
        </p:txBody>
      </p:sp>
      <p:sp>
        <p:nvSpPr>
          <p:cNvPr id="33796" name="Oval 16"/>
          <p:cNvSpPr>
            <a:spLocks noChangeArrowheads="1"/>
          </p:cNvSpPr>
          <p:nvPr/>
        </p:nvSpPr>
        <p:spPr bwMode="auto">
          <a:xfrm>
            <a:off x="2209800" y="5334000"/>
            <a:ext cx="457200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FF66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3797" name="Picture 8" descr="WPC300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00200"/>
            <a:ext cx="642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8" descr="WPC300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00400"/>
            <a:ext cx="642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8" descr="WPC300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057400"/>
            <a:ext cx="642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8" descr="WPC300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200400"/>
            <a:ext cx="642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8" descr="WPC300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590800"/>
            <a:ext cx="642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8" descr="WPC300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953000"/>
            <a:ext cx="642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3" name="Picture 8" descr="WPC300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800600"/>
            <a:ext cx="642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4" name="Picture 8" descr="WPC300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267200"/>
            <a:ext cx="642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5" name="Picture 8" descr="WPC300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105400"/>
            <a:ext cx="642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6" name="Picture 8" descr="WPC300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572000"/>
            <a:ext cx="642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7" name="Picture 8" descr="WPC300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791200"/>
            <a:ext cx="642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8" name="Picture 8" descr="WPC300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791200"/>
            <a:ext cx="642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9" name="Picture 8" descr="WPC300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562600"/>
            <a:ext cx="642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0" name="Picture 8" descr="WPC300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257800"/>
            <a:ext cx="642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1" name="Picture 8" descr="WPC300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752600"/>
            <a:ext cx="642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2" name="Picture 8" descr="WPC300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562600"/>
            <a:ext cx="642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3" name="Picture 8" descr="WPC300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429000"/>
            <a:ext cx="642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14" name="Freeform 41"/>
          <p:cNvSpPr>
            <a:spLocks/>
          </p:cNvSpPr>
          <p:nvPr/>
        </p:nvSpPr>
        <p:spPr bwMode="auto">
          <a:xfrm>
            <a:off x="2122488" y="1476375"/>
            <a:ext cx="4492625" cy="3932238"/>
          </a:xfrm>
          <a:custGeom>
            <a:avLst/>
            <a:gdLst>
              <a:gd name="T0" fmla="*/ 4004421 w 4493046"/>
              <a:gd name="T1" fmla="*/ 0 h 3933022"/>
              <a:gd name="T2" fmla="*/ 4334149 w 4493046"/>
              <a:gd name="T3" fmla="*/ 756389 h 3933022"/>
              <a:gd name="T4" fmla="*/ 3114147 w 4493046"/>
              <a:gd name="T5" fmla="*/ 2356852 h 3933022"/>
              <a:gd name="T6" fmla="*/ 1696296 w 4493046"/>
              <a:gd name="T7" fmla="*/ 2488396 h 3933022"/>
              <a:gd name="T8" fmla="*/ 223485 w 4493046"/>
              <a:gd name="T9" fmla="*/ 3179008 h 3933022"/>
              <a:gd name="T10" fmla="*/ 355387 w 4493046"/>
              <a:gd name="T11" fmla="*/ 3913468 h 393302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493046"/>
              <a:gd name="T19" fmla="*/ 0 h 3933022"/>
              <a:gd name="T20" fmla="*/ 4493046 w 4493046"/>
              <a:gd name="T21" fmla="*/ 3933022 h 393302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493046" h="3933022">
                <a:moveTo>
                  <a:pt x="4013812" y="0"/>
                </a:moveTo>
                <a:cubicBezTo>
                  <a:pt x="4253429" y="182696"/>
                  <a:pt x="4493046" y="365393"/>
                  <a:pt x="4344318" y="760164"/>
                </a:cubicBezTo>
                <a:cubicBezTo>
                  <a:pt x="4195590" y="1154935"/>
                  <a:pt x="3562121" y="2078516"/>
                  <a:pt x="3121446" y="2368627"/>
                </a:cubicBezTo>
                <a:cubicBezTo>
                  <a:pt x="2680771" y="2658738"/>
                  <a:pt x="2183176" y="2363118"/>
                  <a:pt x="1700270" y="2500829"/>
                </a:cubicBezTo>
                <a:cubicBezTo>
                  <a:pt x="1217364" y="2638540"/>
                  <a:pt x="448020" y="2956193"/>
                  <a:pt x="224010" y="3194892"/>
                </a:cubicBezTo>
                <a:cubicBezTo>
                  <a:pt x="0" y="3433591"/>
                  <a:pt x="178106" y="3683306"/>
                  <a:pt x="356212" y="3933022"/>
                </a:cubicBezTo>
              </a:path>
            </a:pathLst>
          </a:cu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3815" name="Picture 8" descr="WPC300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495800"/>
            <a:ext cx="642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6" name="Picture 8" descr="WPC300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038600"/>
            <a:ext cx="642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7" name="Picture 8" descr="WPC300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038600"/>
            <a:ext cx="642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8" name="Picture 8" descr="WPC300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886200"/>
            <a:ext cx="642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9" name="Picture 8" descr="WPC300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962400"/>
            <a:ext cx="642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20" name="Picture 8" descr="WPC300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971800"/>
            <a:ext cx="642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21" name="Picture 8" descr="WPC300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429000"/>
            <a:ext cx="642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22" name="Text Box 17"/>
          <p:cNvSpPr txBox="1">
            <a:spLocks noChangeArrowheads="1"/>
          </p:cNvSpPr>
          <p:nvPr/>
        </p:nvSpPr>
        <p:spPr bwMode="auto">
          <a:xfrm>
            <a:off x="1981200" y="5486400"/>
            <a:ext cx="1031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Arial Rounded MT Bold" panose="020F0704030504030204" pitchFamily="34" charset="0"/>
              </a:rPr>
              <a:t>water</a:t>
            </a:r>
          </a:p>
        </p:txBody>
      </p:sp>
      <p:sp>
        <p:nvSpPr>
          <p:cNvPr id="33823" name="TextBox 1"/>
          <p:cNvSpPr txBox="1">
            <a:spLocks noChangeArrowheads="1"/>
          </p:cNvSpPr>
          <p:nvPr/>
        </p:nvSpPr>
        <p:spPr bwMode="auto">
          <a:xfrm>
            <a:off x="2097088" y="1400175"/>
            <a:ext cx="1985962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Arial Rounded MT Bold" panose="020F0704030504030204" pitchFamily="34" charset="0"/>
              </a:rPr>
              <a:t>Water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Arial Rounded MT Bold" panose="020F0704030504030204" pitchFamily="34" charset="0"/>
              </a:rPr>
              <a:t>Shade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Arial Rounded MT Bold" panose="020F0704030504030204" pitchFamily="34" charset="0"/>
              </a:rPr>
              <a:t>Topography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Arial Rounded MT Bold" panose="020F0704030504030204" pitchFamily="34" charset="0"/>
              </a:rPr>
              <a:t>Wind direction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Arial Rounded MT Bold" panose="020F0704030504030204" pitchFamily="34" charset="0"/>
              </a:rPr>
              <a:t>Forage quality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0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8" descr="HPIM13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Box 1"/>
          <p:cNvSpPr txBox="1">
            <a:spLocks noChangeArrowheads="1"/>
          </p:cNvSpPr>
          <p:nvPr/>
        </p:nvSpPr>
        <p:spPr bwMode="auto">
          <a:xfrm flipH="1">
            <a:off x="1828800" y="0"/>
            <a:ext cx="61722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Arial Rounded MT Bold" panose="020F0704030504030204" pitchFamily="34" charset="0"/>
              </a:rPr>
              <a:t>Things that change distribution: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b="1">
              <a:latin typeface="Arial Rounded MT Bold" panose="020F07040305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Arial Rounded MT Bold" panose="020F0704030504030204" pitchFamily="34" charset="0"/>
              </a:rPr>
              <a:t>Fence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Arial Rounded MT Bold" panose="020F0704030504030204" pitchFamily="34" charset="0"/>
              </a:rPr>
              <a:t>Water location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Arial Rounded MT Bold" panose="020F0704030504030204" pitchFamily="34" charset="0"/>
              </a:rPr>
              <a:t>Prescribed burning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Arial Rounded MT Bold" panose="020F0704030504030204" pitchFamily="34" charset="0"/>
              </a:rPr>
              <a:t>Mowing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Arial Rounded MT Bold" panose="020F0704030504030204" pitchFamily="34" charset="0"/>
              </a:rPr>
              <a:t>Salt, mineral, and/or protein locations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Arial Rounded MT Bold" panose="020F0704030504030204" pitchFamily="34" charset="0"/>
              </a:rPr>
              <a:t>Foliar sprays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2"/>
          <p:cNvSpPr txBox="1">
            <a:spLocks noChangeArrowheads="1"/>
          </p:cNvSpPr>
          <p:nvPr/>
        </p:nvSpPr>
        <p:spPr bwMode="auto">
          <a:xfrm>
            <a:off x="5694363" y="1644650"/>
            <a:ext cx="29718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Arial Rounded MT Bold" panose="020F0704030504030204" pitchFamily="34" charset="0"/>
              </a:rPr>
              <a:t>6. What you see aboveground is what you get below ground</a:t>
            </a:r>
            <a:endParaRPr lang="en-US" altLang="en-US" sz="2800" b="1">
              <a:latin typeface="Arial Rounded MT Bold" panose="020F0704030504030204" pitchFamily="34" charset="0"/>
            </a:endParaRPr>
          </a:p>
        </p:txBody>
      </p:sp>
      <p:pic>
        <p:nvPicPr>
          <p:cNvPr id="3789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263" y="228600"/>
            <a:ext cx="973137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 descr="IMG_284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Box 1"/>
          <p:cNvSpPr txBox="1">
            <a:spLocks noChangeArrowheads="1"/>
          </p:cNvSpPr>
          <p:nvPr/>
        </p:nvSpPr>
        <p:spPr bwMode="auto">
          <a:xfrm>
            <a:off x="1447800" y="1905000"/>
            <a:ext cx="64008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  <a:latin typeface="Arial Rounded MT Bold" panose="020F0704030504030204" pitchFamily="34" charset="0"/>
              </a:rPr>
              <a:t>Less vegetative cover </a:t>
            </a:r>
            <a:r>
              <a:rPr lang="en-US" altLang="en-US" sz="2400" b="1" i="1" u="sng">
                <a:solidFill>
                  <a:srgbClr val="FFFF00"/>
                </a:solidFill>
                <a:latin typeface="Arial Rounded MT Bold" panose="020F0704030504030204" pitchFamily="34" charset="0"/>
              </a:rPr>
              <a:t>reduces</a:t>
            </a:r>
            <a:r>
              <a:rPr lang="en-US" altLang="en-US" sz="2400" b="1">
                <a:solidFill>
                  <a:srgbClr val="FFFF00"/>
                </a:solidFill>
                <a:latin typeface="Arial Rounded MT Bold" panose="020F0704030504030204" pitchFamily="34" charset="0"/>
              </a:rPr>
              <a:t> water infiltration, root growth, and leaf growth;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i="1" u="sng">
                <a:solidFill>
                  <a:srgbClr val="FFFF00"/>
                </a:solidFill>
                <a:latin typeface="Arial Rounded MT Bold" panose="020F0704030504030204" pitchFamily="34" charset="0"/>
              </a:rPr>
              <a:t>increases</a:t>
            </a:r>
            <a:r>
              <a:rPr lang="en-US" altLang="en-US" sz="2400" b="1">
                <a:solidFill>
                  <a:srgbClr val="FFFF00"/>
                </a:solidFill>
                <a:latin typeface="Arial Rounded MT Bold" panose="020F0704030504030204" pitchFamily="34" charset="0"/>
              </a:rPr>
              <a:t> bare soil, soil erosion, water runoff, and evaporation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HPIM13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" t="8366" r="13939" b="834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Oval 5"/>
          <p:cNvSpPr>
            <a:spLocks noChangeArrowheads="1"/>
          </p:cNvSpPr>
          <p:nvPr/>
        </p:nvSpPr>
        <p:spPr bwMode="auto">
          <a:xfrm>
            <a:off x="0" y="4953000"/>
            <a:ext cx="4953000" cy="10668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Zurich BT"/>
            </a:endParaRPr>
          </a:p>
        </p:txBody>
      </p:sp>
      <p:sp>
        <p:nvSpPr>
          <p:cNvPr id="39940" name="TextBox 1"/>
          <p:cNvSpPr txBox="1">
            <a:spLocks noChangeArrowheads="1"/>
          </p:cNvSpPr>
          <p:nvPr/>
        </p:nvSpPr>
        <p:spPr bwMode="auto">
          <a:xfrm>
            <a:off x="685800" y="762000"/>
            <a:ext cx="4038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Arial Rounded MT Bold" panose="020F0704030504030204" pitchFamily="34" charset="0"/>
              </a:rPr>
              <a:t>Over grazing creates a ‘self-induced’ drought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Box 1"/>
          <p:cNvSpPr txBox="1">
            <a:spLocks noChangeArrowheads="1"/>
          </p:cNvSpPr>
          <p:nvPr/>
        </p:nvSpPr>
        <p:spPr bwMode="auto">
          <a:xfrm>
            <a:off x="2743200" y="304800"/>
            <a:ext cx="39004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FF00"/>
                </a:solidFill>
                <a:latin typeface="Arial Rounded MT Bold" panose="020F0704030504030204" pitchFamily="34" charset="0"/>
              </a:rPr>
              <a:t>Water infiltration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447800" y="1066800"/>
          <a:ext cx="6324600" cy="249872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200400">
                  <a:extLst>
                    <a:ext uri="{9D8B030D-6E8A-4147-A177-3AD203B41FA5}">
                      <a16:colId xmlns:a16="http://schemas.microsoft.com/office/drawing/2014/main" val="104124884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1053711745"/>
                    </a:ext>
                  </a:extLst>
                </a:gridCol>
              </a:tblGrid>
              <a:tr h="944678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rgbClr val="FFFF00"/>
                          </a:solidFill>
                          <a:latin typeface="Arial Rounded MT Bold" panose="020F0704030504030204" pitchFamily="34" charset="0"/>
                        </a:rPr>
                        <a:t>Utilization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 marT="45677" marB="45677">
                    <a:lnL w="12700" cmpd="sng">
                      <a:noFill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FFFF00"/>
                          </a:solidFill>
                          <a:latin typeface="Arial Rounded MT Bold" panose="020F0704030504030204" pitchFamily="34" charset="0"/>
                        </a:rPr>
                        <a:t>Infiltration Rate</a:t>
                      </a:r>
                    </a:p>
                    <a:p>
                      <a:pPr algn="ctr"/>
                      <a:r>
                        <a:rPr lang="en-US" sz="2800" b="1" dirty="0" smtClean="0">
                          <a:solidFill>
                            <a:srgbClr val="FFFF00"/>
                          </a:solidFill>
                          <a:latin typeface="Arial Rounded MT Bold" panose="020F0704030504030204" pitchFamily="34" charset="0"/>
                        </a:rPr>
                        <a:t>in/</a:t>
                      </a:r>
                      <a:r>
                        <a:rPr lang="en-US" sz="2800" b="1" dirty="0" err="1" smtClean="0">
                          <a:solidFill>
                            <a:srgbClr val="FFFF00"/>
                          </a:solidFill>
                          <a:latin typeface="Arial Rounded MT Bold" panose="020F0704030504030204" pitchFamily="34" charset="0"/>
                        </a:rPr>
                        <a:t>hr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 marT="45677" marB="45677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3935131"/>
                  </a:ext>
                </a:extLst>
              </a:tr>
              <a:tr h="518016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rgbClr val="FFFF00"/>
                          </a:solidFill>
                          <a:latin typeface="Arial Rounded MT Bold" panose="020F0704030504030204" pitchFamily="34" charset="0"/>
                        </a:rPr>
                        <a:t>66% (heavy)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 marT="45677" marB="45677">
                    <a:lnL w="12700" cmpd="sng">
                      <a:noFill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FFFF00"/>
                          </a:solidFill>
                          <a:latin typeface="Arial Rounded MT Bold" panose="020F0704030504030204" pitchFamily="34" charset="0"/>
                        </a:rPr>
                        <a:t>0.73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 marT="45677" marB="45677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8821014"/>
                  </a:ext>
                </a:extLst>
              </a:tr>
              <a:tr h="518016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rgbClr val="FFFF00"/>
                          </a:solidFill>
                          <a:latin typeface="Arial Rounded MT Bold" panose="020F0704030504030204" pitchFamily="34" charset="0"/>
                        </a:rPr>
                        <a:t>47% (moderate)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 marT="45677" marB="45677">
                    <a:lnL w="12700" cmpd="sng">
                      <a:noFill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FFFF00"/>
                          </a:solidFill>
                          <a:latin typeface="Arial Rounded MT Bold" panose="020F0704030504030204" pitchFamily="34" charset="0"/>
                        </a:rPr>
                        <a:t>1.19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 marT="45677" marB="45677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4501037"/>
                  </a:ext>
                </a:extLst>
              </a:tr>
              <a:tr h="518016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rgbClr val="FFFF00"/>
                          </a:solidFill>
                          <a:latin typeface="Arial Rounded MT Bold" panose="020F0704030504030204" pitchFamily="34" charset="0"/>
                        </a:rPr>
                        <a:t>38% (light)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 marT="45677" marB="45677">
                    <a:lnL w="12700" cmpd="sng">
                      <a:noFill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FFFF00"/>
                          </a:solidFill>
                          <a:latin typeface="Arial Rounded MT Bold" panose="020F0704030504030204" pitchFamily="34" charset="0"/>
                        </a:rPr>
                        <a:t>1.58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 marT="45677" marB="45677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7605042"/>
                  </a:ext>
                </a:extLst>
              </a:tr>
            </a:tbl>
          </a:graphicData>
        </a:graphic>
      </p:graphicFrame>
      <p:pic>
        <p:nvPicPr>
          <p:cNvPr id="41998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3598863"/>
            <a:ext cx="4265612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238" y="3581400"/>
            <a:ext cx="4267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3" y="1524000"/>
            <a:ext cx="7869237" cy="459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Box 2"/>
          <p:cNvSpPr txBox="1">
            <a:spLocks noChangeArrowheads="1"/>
          </p:cNvSpPr>
          <p:nvPr/>
        </p:nvSpPr>
        <p:spPr bwMode="auto">
          <a:xfrm>
            <a:off x="2209800" y="685800"/>
            <a:ext cx="5210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  <a:latin typeface="Arial Rounded MT Bold" panose="020F0704030504030204" pitchFamily="34" charset="0"/>
              </a:rPr>
              <a:t>For example: Don’t lick cold metal</a:t>
            </a:r>
          </a:p>
        </p:txBody>
      </p:sp>
      <p:pic>
        <p:nvPicPr>
          <p:cNvPr id="922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263" y="228600"/>
            <a:ext cx="973137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"/>
          <p:cNvSpPr>
            <a:spLocks noChangeArrowheads="1"/>
          </p:cNvSpPr>
          <p:nvPr/>
        </p:nvSpPr>
        <p:spPr bwMode="auto">
          <a:xfrm>
            <a:off x="306388" y="274638"/>
            <a:ext cx="6010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Arial Rounded MT Bold" panose="020F0704030504030204" pitchFamily="34" charset="0"/>
              </a:rPr>
              <a:t>7. 60% of growth occurs by July 1</a:t>
            </a:r>
          </a:p>
        </p:txBody>
      </p:sp>
      <p:pic>
        <p:nvPicPr>
          <p:cNvPr id="43011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263" y="228600"/>
            <a:ext cx="973137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066800" y="3276600"/>
          <a:ext cx="7086600" cy="2027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9287">
                  <a:extLst>
                    <a:ext uri="{9D8B030D-6E8A-4147-A177-3AD203B41FA5}">
                      <a16:colId xmlns:a16="http://schemas.microsoft.com/office/drawing/2014/main" val="274820594"/>
                    </a:ext>
                  </a:extLst>
                </a:gridCol>
                <a:gridCol w="664369">
                  <a:extLst>
                    <a:ext uri="{9D8B030D-6E8A-4147-A177-3AD203B41FA5}">
                      <a16:colId xmlns:a16="http://schemas.microsoft.com/office/drawing/2014/main" val="485629952"/>
                    </a:ext>
                  </a:extLst>
                </a:gridCol>
                <a:gridCol w="692943">
                  <a:extLst>
                    <a:ext uri="{9D8B030D-6E8A-4147-A177-3AD203B41FA5}">
                      <a16:colId xmlns:a16="http://schemas.microsoft.com/office/drawing/2014/main" val="96393679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785711698"/>
                    </a:ext>
                  </a:extLst>
                </a:gridCol>
                <a:gridCol w="759620">
                  <a:extLst>
                    <a:ext uri="{9D8B030D-6E8A-4147-A177-3AD203B41FA5}">
                      <a16:colId xmlns:a16="http://schemas.microsoft.com/office/drawing/2014/main" val="3249873070"/>
                    </a:ext>
                  </a:extLst>
                </a:gridCol>
                <a:gridCol w="764380">
                  <a:extLst>
                    <a:ext uri="{9D8B030D-6E8A-4147-A177-3AD203B41FA5}">
                      <a16:colId xmlns:a16="http://schemas.microsoft.com/office/drawing/2014/main" val="132829647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56421729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3896445391"/>
                    </a:ext>
                  </a:extLst>
                </a:gridCol>
              </a:tblGrid>
              <a:tr h="370898">
                <a:tc>
                  <a:txBody>
                    <a:bodyPr/>
                    <a:lstStyle/>
                    <a:p>
                      <a:endParaRPr lang="en-US" sz="1800" b="1" dirty="0">
                        <a:latin typeface="Arial Rounded MT Bold" panose="020F0704030504030204" pitchFamily="34" charset="0"/>
                      </a:endParaRPr>
                    </a:p>
                  </a:txBody>
                  <a:tcPr marT="45727" marB="4572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</a:rPr>
                        <a:t>Mar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 marT="45727" marB="4572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</a:rPr>
                        <a:t>Apr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 marT="45727" marB="4572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</a:rPr>
                        <a:t>May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 marT="45727" marB="4572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</a:rPr>
                        <a:t>Jun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 marT="45727" marB="4572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</a:rPr>
                        <a:t>Jul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 marT="45727" marB="4572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</a:rPr>
                        <a:t>Aug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 marT="45727" marB="4572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</a:rPr>
                        <a:t>Sep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 marT="45727" marB="45727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3866238"/>
                  </a:ext>
                </a:extLst>
              </a:tr>
              <a:tr h="457272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latin typeface="Arial Rounded MT Bold" panose="020F0704030504030204" pitchFamily="34" charset="0"/>
                        </a:rPr>
                        <a:t>Mixedgrass</a:t>
                      </a:r>
                      <a:endParaRPr lang="en-US" sz="2400" b="1" dirty="0">
                        <a:latin typeface="Arial Rounded MT Bold" panose="020F0704030504030204" pitchFamily="34" charset="0"/>
                      </a:endParaRPr>
                    </a:p>
                  </a:txBody>
                  <a:tcPr marT="45727" marB="4572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Arial Rounded MT Bold" panose="020F0704030504030204" pitchFamily="34" charset="0"/>
                        </a:rPr>
                        <a:t>5</a:t>
                      </a:r>
                      <a:endParaRPr lang="en-US" sz="2400" b="1" dirty="0">
                        <a:latin typeface="Arial Rounded MT Bold" panose="020F0704030504030204" pitchFamily="34" charset="0"/>
                      </a:endParaRPr>
                    </a:p>
                  </a:txBody>
                  <a:tcPr marT="45727" marB="4572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Arial Rounded MT Bold" panose="020F0704030504030204" pitchFamily="34" charset="0"/>
                        </a:rPr>
                        <a:t>10</a:t>
                      </a:r>
                      <a:endParaRPr lang="en-US" sz="2400" b="1" dirty="0">
                        <a:latin typeface="Arial Rounded MT Bold" panose="020F0704030504030204" pitchFamily="34" charset="0"/>
                      </a:endParaRPr>
                    </a:p>
                  </a:txBody>
                  <a:tcPr marT="45727" marB="4572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Arial Rounded MT Bold" panose="020F0704030504030204" pitchFamily="34" charset="0"/>
                        </a:rPr>
                        <a:t>15</a:t>
                      </a:r>
                      <a:endParaRPr lang="en-US" sz="2400" b="1" dirty="0">
                        <a:latin typeface="Arial Rounded MT Bold" panose="020F0704030504030204" pitchFamily="34" charset="0"/>
                      </a:endParaRPr>
                    </a:p>
                  </a:txBody>
                  <a:tcPr marT="45727" marB="4572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Arial Rounded MT Bold" panose="020F0704030504030204" pitchFamily="34" charset="0"/>
                        </a:rPr>
                        <a:t>30</a:t>
                      </a:r>
                      <a:endParaRPr lang="en-US" sz="2400" b="1" dirty="0">
                        <a:latin typeface="Arial Rounded MT Bold" panose="020F0704030504030204" pitchFamily="34" charset="0"/>
                      </a:endParaRPr>
                    </a:p>
                  </a:txBody>
                  <a:tcPr marT="45727" marB="4572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Arial Rounded MT Bold" panose="020F0704030504030204" pitchFamily="34" charset="0"/>
                        </a:rPr>
                        <a:t>25</a:t>
                      </a:r>
                      <a:endParaRPr lang="en-US" sz="2400" b="1" dirty="0">
                        <a:latin typeface="Arial Rounded MT Bold" panose="020F0704030504030204" pitchFamily="34" charset="0"/>
                      </a:endParaRPr>
                    </a:p>
                  </a:txBody>
                  <a:tcPr marT="45727" marB="4572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Arial Rounded MT Bold" panose="020F0704030504030204" pitchFamily="34" charset="0"/>
                        </a:rPr>
                        <a:t>10</a:t>
                      </a:r>
                      <a:endParaRPr lang="en-US" sz="2400" b="1" dirty="0">
                        <a:latin typeface="Arial Rounded MT Bold" panose="020F0704030504030204" pitchFamily="34" charset="0"/>
                      </a:endParaRPr>
                    </a:p>
                  </a:txBody>
                  <a:tcPr marT="45727" marB="4572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Arial Rounded MT Bold" panose="020F0704030504030204" pitchFamily="34" charset="0"/>
                        </a:rPr>
                        <a:t>5</a:t>
                      </a:r>
                      <a:endParaRPr lang="en-US" sz="2400" b="1" dirty="0">
                        <a:latin typeface="Arial Rounded MT Bold" panose="020F0704030504030204" pitchFamily="34" charset="0"/>
                      </a:endParaRPr>
                    </a:p>
                  </a:txBody>
                  <a:tcPr marT="45727" marB="45727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6063503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Arial Rounded MT Bold" panose="020F0704030504030204" pitchFamily="34" charset="0"/>
                        </a:rPr>
                        <a:t>          Accumulated</a:t>
                      </a:r>
                      <a:endParaRPr lang="en-US" sz="1400" b="1" dirty="0">
                        <a:latin typeface="Arial Rounded MT Bold" panose="020F0704030504030204" pitchFamily="34" charset="0"/>
                      </a:endParaRPr>
                    </a:p>
                  </a:txBody>
                  <a:tcPr marT="45727" marB="4572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Arial Rounded MT Bold" panose="020F0704030504030204" pitchFamily="34" charset="0"/>
                        </a:rPr>
                        <a:t>5</a:t>
                      </a:r>
                      <a:endParaRPr lang="en-US" sz="1800" b="1" dirty="0">
                        <a:latin typeface="Arial Rounded MT Bold" panose="020F0704030504030204" pitchFamily="34" charset="0"/>
                      </a:endParaRPr>
                    </a:p>
                  </a:txBody>
                  <a:tcPr marT="45727" marB="4572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Arial Rounded MT Bold" panose="020F0704030504030204" pitchFamily="34" charset="0"/>
                        </a:rPr>
                        <a:t>15</a:t>
                      </a:r>
                      <a:endParaRPr lang="en-US" sz="1800" b="1" dirty="0">
                        <a:latin typeface="Arial Rounded MT Bold" panose="020F0704030504030204" pitchFamily="34" charset="0"/>
                      </a:endParaRPr>
                    </a:p>
                  </a:txBody>
                  <a:tcPr marT="45727" marB="4572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Arial Rounded MT Bold" panose="020F0704030504030204" pitchFamily="34" charset="0"/>
                        </a:rPr>
                        <a:t>30</a:t>
                      </a:r>
                      <a:endParaRPr lang="en-US" sz="1800" b="1" dirty="0">
                        <a:latin typeface="Arial Rounded MT Bold" panose="020F0704030504030204" pitchFamily="34" charset="0"/>
                      </a:endParaRPr>
                    </a:p>
                  </a:txBody>
                  <a:tcPr marT="45727" marB="4572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Arial Rounded MT Bold" panose="020F0704030504030204" pitchFamily="34" charset="0"/>
                        </a:rPr>
                        <a:t>60</a:t>
                      </a:r>
                      <a:endParaRPr lang="en-US" sz="1800" b="1" dirty="0">
                        <a:latin typeface="Arial Rounded MT Bold" panose="020F0704030504030204" pitchFamily="34" charset="0"/>
                      </a:endParaRPr>
                    </a:p>
                  </a:txBody>
                  <a:tcPr marT="45727" marB="4572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Arial Rounded MT Bold" panose="020F0704030504030204" pitchFamily="34" charset="0"/>
                        </a:rPr>
                        <a:t>85</a:t>
                      </a:r>
                      <a:endParaRPr lang="en-US" sz="1800" b="1" dirty="0">
                        <a:latin typeface="Arial Rounded MT Bold" panose="020F0704030504030204" pitchFamily="34" charset="0"/>
                      </a:endParaRPr>
                    </a:p>
                  </a:txBody>
                  <a:tcPr marT="45727" marB="4572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Arial Rounded MT Bold" panose="020F0704030504030204" pitchFamily="34" charset="0"/>
                        </a:rPr>
                        <a:t>95</a:t>
                      </a:r>
                      <a:endParaRPr lang="en-US" sz="1800" b="1" dirty="0">
                        <a:latin typeface="Arial Rounded MT Bold" panose="020F0704030504030204" pitchFamily="34" charset="0"/>
                      </a:endParaRPr>
                    </a:p>
                  </a:txBody>
                  <a:tcPr marT="45727" marB="4572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Arial Rounded MT Bold" panose="020F0704030504030204" pitchFamily="34" charset="0"/>
                        </a:rPr>
                        <a:t>100</a:t>
                      </a:r>
                      <a:endParaRPr lang="en-US" sz="1800" b="1" dirty="0">
                        <a:latin typeface="Arial Rounded MT Bold" panose="020F0704030504030204" pitchFamily="34" charset="0"/>
                      </a:endParaRPr>
                    </a:p>
                  </a:txBody>
                  <a:tcPr marT="45727" marB="45727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8985392"/>
                  </a:ext>
                </a:extLst>
              </a:tr>
              <a:tr h="457272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Arial Rounded MT Bold" panose="020F0704030504030204" pitchFamily="34" charset="0"/>
                        </a:rPr>
                        <a:t>Shortgrass</a:t>
                      </a:r>
                      <a:endParaRPr lang="en-US" sz="2400" b="1" dirty="0">
                        <a:latin typeface="Arial Rounded MT Bold" panose="020F0704030504030204" pitchFamily="34" charset="0"/>
                      </a:endParaRPr>
                    </a:p>
                  </a:txBody>
                  <a:tcPr marT="45727" marB="4572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Arial Rounded MT Bold" panose="020F0704030504030204" pitchFamily="34" charset="0"/>
                        </a:rPr>
                        <a:t>0</a:t>
                      </a:r>
                      <a:endParaRPr lang="en-US" sz="2400" b="1" dirty="0">
                        <a:latin typeface="Arial Rounded MT Bold" panose="020F0704030504030204" pitchFamily="34" charset="0"/>
                      </a:endParaRPr>
                    </a:p>
                  </a:txBody>
                  <a:tcPr marT="45727" marB="4572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Arial Rounded MT Bold" panose="020F0704030504030204" pitchFamily="34" charset="0"/>
                        </a:rPr>
                        <a:t>5</a:t>
                      </a:r>
                      <a:endParaRPr lang="en-US" sz="2400" b="1" dirty="0">
                        <a:latin typeface="Arial Rounded MT Bold" panose="020F0704030504030204" pitchFamily="34" charset="0"/>
                      </a:endParaRPr>
                    </a:p>
                  </a:txBody>
                  <a:tcPr marT="45727" marB="4572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Arial Rounded MT Bold" panose="020F0704030504030204" pitchFamily="34" charset="0"/>
                        </a:rPr>
                        <a:t>25</a:t>
                      </a:r>
                      <a:endParaRPr lang="en-US" sz="2400" b="1" dirty="0">
                        <a:latin typeface="Arial Rounded MT Bold" panose="020F0704030504030204" pitchFamily="34" charset="0"/>
                      </a:endParaRPr>
                    </a:p>
                  </a:txBody>
                  <a:tcPr marT="45727" marB="4572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Arial Rounded MT Bold" panose="020F0704030504030204" pitchFamily="34" charset="0"/>
                        </a:rPr>
                        <a:t>30</a:t>
                      </a:r>
                      <a:endParaRPr lang="en-US" sz="2400" b="1" dirty="0">
                        <a:latin typeface="Arial Rounded MT Bold" panose="020F0704030504030204" pitchFamily="34" charset="0"/>
                      </a:endParaRPr>
                    </a:p>
                  </a:txBody>
                  <a:tcPr marT="45727" marB="4572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Arial Rounded MT Bold" panose="020F0704030504030204" pitchFamily="34" charset="0"/>
                        </a:rPr>
                        <a:t>25</a:t>
                      </a:r>
                      <a:endParaRPr lang="en-US" sz="2400" b="1" dirty="0">
                        <a:latin typeface="Arial Rounded MT Bold" panose="020F0704030504030204" pitchFamily="34" charset="0"/>
                      </a:endParaRPr>
                    </a:p>
                  </a:txBody>
                  <a:tcPr marT="45727" marB="4572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Arial Rounded MT Bold" panose="020F0704030504030204" pitchFamily="34" charset="0"/>
                        </a:rPr>
                        <a:t>10</a:t>
                      </a:r>
                      <a:endParaRPr lang="en-US" sz="2400" b="1" dirty="0">
                        <a:latin typeface="Arial Rounded MT Bold" panose="020F0704030504030204" pitchFamily="34" charset="0"/>
                      </a:endParaRPr>
                    </a:p>
                  </a:txBody>
                  <a:tcPr marT="45727" marB="4572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Arial Rounded MT Bold" panose="020F0704030504030204" pitchFamily="34" charset="0"/>
                        </a:rPr>
                        <a:t>5</a:t>
                      </a:r>
                      <a:endParaRPr lang="en-US" sz="2400" b="1" dirty="0">
                        <a:latin typeface="Arial Rounded MT Bold" panose="020F0704030504030204" pitchFamily="34" charset="0"/>
                      </a:endParaRPr>
                    </a:p>
                  </a:txBody>
                  <a:tcPr marT="45727" marB="45727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674113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Arial Rounded MT Bold" panose="020F0704030504030204" pitchFamily="34" charset="0"/>
                        </a:rPr>
                        <a:t>          Accumulated</a:t>
                      </a:r>
                      <a:endParaRPr lang="en-US" sz="1400" b="1" dirty="0">
                        <a:latin typeface="Arial Rounded MT Bold" panose="020F0704030504030204" pitchFamily="34" charset="0"/>
                      </a:endParaRPr>
                    </a:p>
                  </a:txBody>
                  <a:tcPr marT="45727" marB="4572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Arial Rounded MT Bold" panose="020F0704030504030204" pitchFamily="34" charset="0"/>
                        </a:rPr>
                        <a:t>0</a:t>
                      </a:r>
                      <a:endParaRPr lang="en-US" sz="1800" b="1" dirty="0">
                        <a:latin typeface="Arial Rounded MT Bold" panose="020F0704030504030204" pitchFamily="34" charset="0"/>
                      </a:endParaRPr>
                    </a:p>
                  </a:txBody>
                  <a:tcPr marT="45727" marB="4572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Arial Rounded MT Bold" panose="020F0704030504030204" pitchFamily="34" charset="0"/>
                        </a:rPr>
                        <a:t>5</a:t>
                      </a:r>
                      <a:endParaRPr lang="en-US" sz="1800" b="1" dirty="0">
                        <a:latin typeface="Arial Rounded MT Bold" panose="020F0704030504030204" pitchFamily="34" charset="0"/>
                      </a:endParaRPr>
                    </a:p>
                  </a:txBody>
                  <a:tcPr marT="45727" marB="4572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Arial Rounded MT Bold" panose="020F0704030504030204" pitchFamily="34" charset="0"/>
                        </a:rPr>
                        <a:t>30</a:t>
                      </a:r>
                      <a:endParaRPr lang="en-US" sz="1800" b="1" dirty="0">
                        <a:latin typeface="Arial Rounded MT Bold" panose="020F0704030504030204" pitchFamily="34" charset="0"/>
                      </a:endParaRPr>
                    </a:p>
                  </a:txBody>
                  <a:tcPr marT="45727" marB="4572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Arial Rounded MT Bold" panose="020F0704030504030204" pitchFamily="34" charset="0"/>
                        </a:rPr>
                        <a:t>60</a:t>
                      </a:r>
                      <a:endParaRPr lang="en-US" sz="1800" b="1" dirty="0">
                        <a:latin typeface="Arial Rounded MT Bold" panose="020F0704030504030204" pitchFamily="34" charset="0"/>
                      </a:endParaRPr>
                    </a:p>
                  </a:txBody>
                  <a:tcPr marT="45727" marB="4572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Arial Rounded MT Bold" panose="020F0704030504030204" pitchFamily="34" charset="0"/>
                        </a:rPr>
                        <a:t>85</a:t>
                      </a:r>
                      <a:endParaRPr lang="en-US" sz="1800" b="1" dirty="0">
                        <a:latin typeface="Arial Rounded MT Bold" panose="020F0704030504030204" pitchFamily="34" charset="0"/>
                      </a:endParaRPr>
                    </a:p>
                  </a:txBody>
                  <a:tcPr marT="45727" marB="4572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Arial Rounded MT Bold" panose="020F0704030504030204" pitchFamily="34" charset="0"/>
                        </a:rPr>
                        <a:t>95</a:t>
                      </a:r>
                      <a:endParaRPr lang="en-US" sz="1800" b="1" dirty="0">
                        <a:latin typeface="Arial Rounded MT Bold" panose="020F0704030504030204" pitchFamily="34" charset="0"/>
                      </a:endParaRPr>
                    </a:p>
                  </a:txBody>
                  <a:tcPr marT="45727" marB="4572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Arial Rounded MT Bold" panose="020F0704030504030204" pitchFamily="34" charset="0"/>
                        </a:rPr>
                        <a:t>100</a:t>
                      </a:r>
                      <a:endParaRPr lang="en-US" sz="1800" b="1" dirty="0">
                        <a:latin typeface="Arial Rounded MT Bold" panose="020F0704030504030204" pitchFamily="34" charset="0"/>
                      </a:endParaRPr>
                    </a:p>
                  </a:txBody>
                  <a:tcPr marT="45727" marB="45727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751644"/>
                  </a:ext>
                </a:extLst>
              </a:tr>
            </a:tbl>
          </a:graphicData>
        </a:graphic>
      </p:graphicFrame>
      <p:sp>
        <p:nvSpPr>
          <p:cNvPr id="43068" name="TextBox 4"/>
          <p:cNvSpPr txBox="1">
            <a:spLocks noChangeArrowheads="1"/>
          </p:cNvSpPr>
          <p:nvPr/>
        </p:nvSpPr>
        <p:spPr bwMode="auto">
          <a:xfrm>
            <a:off x="2514600" y="2411413"/>
            <a:ext cx="45577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  <a:latin typeface="Arial Rounded MT Bold" panose="020F0704030504030204" pitchFamily="34" charset="0"/>
              </a:rPr>
              <a:t>Limy Slopes Ecological Sites-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  <a:latin typeface="Arial Rounded MT Bold" panose="020F0704030504030204" pitchFamily="34" charset="0"/>
              </a:rPr>
              <a:t>% of Total Growth Occurring </a:t>
            </a:r>
          </a:p>
        </p:txBody>
      </p:sp>
      <p:sp>
        <p:nvSpPr>
          <p:cNvPr id="2" name="Oval 1"/>
          <p:cNvSpPr/>
          <p:nvPr/>
        </p:nvSpPr>
        <p:spPr>
          <a:xfrm>
            <a:off x="5105400" y="4062413"/>
            <a:ext cx="609600" cy="4572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105400" y="4881563"/>
            <a:ext cx="609600" cy="4572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867400" y="4056063"/>
            <a:ext cx="609600" cy="4572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867400" y="4876800"/>
            <a:ext cx="609600" cy="4572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42950"/>
            <a:ext cx="74676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2400"/>
            <a:ext cx="49149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8991600" cy="674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Box 2"/>
          <p:cNvSpPr txBox="1">
            <a:spLocks noChangeArrowheads="1"/>
          </p:cNvSpPr>
          <p:nvPr/>
        </p:nvSpPr>
        <p:spPr bwMode="auto">
          <a:xfrm>
            <a:off x="1409700" y="3455988"/>
            <a:ext cx="6324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Arial Rounded MT Bold" panose="020F0704030504030204" pitchFamily="34" charset="0"/>
              </a:rPr>
              <a:t>8. Wet winters produce more grass</a:t>
            </a:r>
          </a:p>
        </p:txBody>
      </p:sp>
      <p:pic>
        <p:nvPicPr>
          <p:cNvPr id="4710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263" y="228600"/>
            <a:ext cx="973137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30" name="Chart 1"/>
          <p:cNvGraphicFramePr>
            <a:graphicFrameLocks/>
          </p:cNvGraphicFramePr>
          <p:nvPr/>
        </p:nvGraphicFramePr>
        <p:xfrm>
          <a:off x="635000" y="2225675"/>
          <a:ext cx="7874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5" name="Chart" r:id="rId4" imgW="7876715" imgH="4066384" progId="Excel.Chart.8">
                  <p:embed/>
                </p:oleObj>
              </mc:Choice>
              <mc:Fallback>
                <p:oleObj name="Chart" r:id="rId4" imgW="7876715" imgH="4066384" progId="Excel.Chart.8">
                  <p:embed/>
                  <p:pic>
                    <p:nvPicPr>
                      <p:cNvPr id="0" name="Chart 1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00" y="2225675"/>
                        <a:ext cx="7874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31" name="TextBox 4"/>
          <p:cNvSpPr txBox="1">
            <a:spLocks noChangeArrowheads="1"/>
          </p:cNvSpPr>
          <p:nvPr/>
        </p:nvSpPr>
        <p:spPr bwMode="auto">
          <a:xfrm>
            <a:off x="533400" y="228600"/>
            <a:ext cx="7848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  <a:latin typeface="Arial Rounded MT Bold" panose="020F0704030504030204" pitchFamily="34" charset="0"/>
              </a:rPr>
              <a:t>Relationship of Pasture Yield and Winter Precipitation - 36 Years</a:t>
            </a:r>
          </a:p>
        </p:txBody>
      </p:sp>
      <p:cxnSp>
        <p:nvCxnSpPr>
          <p:cNvPr id="4" name="Straight Connector 3">
            <a:extLst/>
          </p:cNvPr>
          <p:cNvCxnSpPr/>
          <p:nvPr/>
        </p:nvCxnSpPr>
        <p:spPr>
          <a:xfrm>
            <a:off x="4648200" y="2535238"/>
            <a:ext cx="0" cy="2560637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33" name="TextBox 2"/>
          <p:cNvSpPr txBox="1">
            <a:spLocks noChangeArrowheads="1"/>
          </p:cNvSpPr>
          <p:nvPr/>
        </p:nvSpPr>
        <p:spPr bwMode="auto">
          <a:xfrm>
            <a:off x="4419600" y="5019675"/>
            <a:ext cx="5905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Zurich BT"/>
              </a:rPr>
              <a:t>Avg.</a:t>
            </a:r>
          </a:p>
        </p:txBody>
      </p:sp>
      <p:sp>
        <p:nvSpPr>
          <p:cNvPr id="48134" name="TextBox 1"/>
          <p:cNvSpPr txBox="1">
            <a:spLocks noChangeArrowheads="1"/>
          </p:cNvSpPr>
          <p:nvPr/>
        </p:nvSpPr>
        <p:spPr bwMode="auto">
          <a:xfrm>
            <a:off x="533400" y="1524000"/>
            <a:ext cx="8242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FF00"/>
                </a:solidFill>
                <a:latin typeface="Arial Rounded MT Bold" panose="020F0704030504030204" pitchFamily="34" charset="0"/>
              </a:rPr>
              <a:t>Winter precipitation doesn’t help predict yield!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178" name="Chart 3"/>
          <p:cNvGraphicFramePr>
            <a:graphicFrameLocks/>
          </p:cNvGraphicFramePr>
          <p:nvPr/>
        </p:nvGraphicFramePr>
        <p:xfrm>
          <a:off x="635000" y="2057400"/>
          <a:ext cx="7874000" cy="421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2" name="Chart" r:id="rId4" imgW="7876715" imgH="4224894" progId="Excel.Chart.8">
                  <p:embed/>
                </p:oleObj>
              </mc:Choice>
              <mc:Fallback>
                <p:oleObj name="Chart" r:id="rId4" imgW="7876715" imgH="4224894" progId="Excel.Chart.8">
                  <p:embed/>
                  <p:pic>
                    <p:nvPicPr>
                      <p:cNvPr id="0" name="Chart 3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00" y="2057400"/>
                        <a:ext cx="7874000" cy="421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Straight Connector 2">
            <a:extLst/>
          </p:cNvPr>
          <p:cNvCxnSpPr/>
          <p:nvPr/>
        </p:nvCxnSpPr>
        <p:spPr>
          <a:xfrm>
            <a:off x="4724400" y="2336800"/>
            <a:ext cx="0" cy="2789238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180" name="TextBox 4"/>
          <p:cNvSpPr txBox="1">
            <a:spLocks noChangeArrowheads="1"/>
          </p:cNvSpPr>
          <p:nvPr/>
        </p:nvSpPr>
        <p:spPr bwMode="auto">
          <a:xfrm>
            <a:off x="4419600" y="5080000"/>
            <a:ext cx="5905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Zurich BT"/>
              </a:rPr>
              <a:t>Avg.</a:t>
            </a:r>
          </a:p>
        </p:txBody>
      </p:sp>
      <p:sp>
        <p:nvSpPr>
          <p:cNvPr id="50181" name="TextBox 4"/>
          <p:cNvSpPr txBox="1">
            <a:spLocks noChangeArrowheads="1"/>
          </p:cNvSpPr>
          <p:nvPr/>
        </p:nvSpPr>
        <p:spPr bwMode="auto">
          <a:xfrm>
            <a:off x="533400" y="228600"/>
            <a:ext cx="7848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  <a:latin typeface="Arial Rounded MT Bold" panose="020F0704030504030204" pitchFamily="34" charset="0"/>
              </a:rPr>
              <a:t>Relationship of Pasture Yield and Spring Precipitation - 36 Years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Box 1"/>
          <p:cNvSpPr txBox="1">
            <a:spLocks noChangeArrowheads="1"/>
          </p:cNvSpPr>
          <p:nvPr/>
        </p:nvSpPr>
        <p:spPr bwMode="auto">
          <a:xfrm>
            <a:off x="152400" y="152400"/>
            <a:ext cx="8686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  <a:latin typeface="Arial Rounded MT Bold" panose="020F0704030504030204" pitchFamily="34" charset="0"/>
              </a:rPr>
              <a:t>Generally, prior year precipitation sets the stage for next year’s growth,</a:t>
            </a:r>
          </a:p>
        </p:txBody>
      </p:sp>
      <p:sp>
        <p:nvSpPr>
          <p:cNvPr id="52227" name="TextBox 2"/>
          <p:cNvSpPr txBox="1">
            <a:spLocks noChangeArrowheads="1"/>
          </p:cNvSpPr>
          <p:nvPr/>
        </p:nvSpPr>
        <p:spPr bwMode="auto">
          <a:xfrm>
            <a:off x="152400" y="5799138"/>
            <a:ext cx="86868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  <a:latin typeface="Arial Rounded MT Bold" panose="020F0704030504030204" pitchFamily="34" charset="0"/>
              </a:rPr>
              <a:t>but current year growing season rainfall is the main factor that will determine actual pasture yield.</a:t>
            </a:r>
          </a:p>
        </p:txBody>
      </p:sp>
      <p:pic>
        <p:nvPicPr>
          <p:cNvPr id="5222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2" b="20001"/>
          <a:stretch>
            <a:fillRect/>
          </a:stretch>
        </p:blipFill>
        <p:spPr bwMode="auto">
          <a:xfrm>
            <a:off x="0" y="1143000"/>
            <a:ext cx="91440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Box 1"/>
          <p:cNvSpPr txBox="1">
            <a:spLocks noChangeArrowheads="1"/>
          </p:cNvSpPr>
          <p:nvPr/>
        </p:nvSpPr>
        <p:spPr bwMode="auto">
          <a:xfrm>
            <a:off x="152400" y="228600"/>
            <a:ext cx="66055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Arial Rounded MT Bold" panose="020F0704030504030204" pitchFamily="34" charset="0"/>
              </a:rPr>
              <a:t>9. Every inch of growth is 150 lb/acre</a:t>
            </a:r>
          </a:p>
        </p:txBody>
      </p:sp>
      <p:pic>
        <p:nvPicPr>
          <p:cNvPr id="5325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263" y="228600"/>
            <a:ext cx="973137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524000" y="4419600"/>
          <a:ext cx="5943600" cy="22558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5900">
                  <a:extLst>
                    <a:ext uri="{9D8B030D-6E8A-4147-A177-3AD203B41FA5}">
                      <a16:colId xmlns:a16="http://schemas.microsoft.com/office/drawing/2014/main" val="371882189"/>
                    </a:ext>
                  </a:extLst>
                </a:gridCol>
                <a:gridCol w="1378485">
                  <a:extLst>
                    <a:ext uri="{9D8B030D-6E8A-4147-A177-3AD203B41FA5}">
                      <a16:colId xmlns:a16="http://schemas.microsoft.com/office/drawing/2014/main" val="4176331991"/>
                    </a:ext>
                  </a:extLst>
                </a:gridCol>
                <a:gridCol w="1555215">
                  <a:extLst>
                    <a:ext uri="{9D8B030D-6E8A-4147-A177-3AD203B41FA5}">
                      <a16:colId xmlns:a16="http://schemas.microsoft.com/office/drawing/2014/main" val="415871917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873027009"/>
                    </a:ext>
                  </a:extLst>
                </a:gridCol>
              </a:tblGrid>
              <a:tr h="1017671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</a:rPr>
                        <a:t>Rangeland Type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 marT="45726" marB="45726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</a:rPr>
                        <a:t>Low Density</a:t>
                      </a:r>
                      <a:endParaRPr lang="en-US" sz="1800" b="1" baseline="0" dirty="0" smtClean="0">
                        <a:solidFill>
                          <a:schemeClr val="tx1"/>
                        </a:solidFill>
                        <a:latin typeface="Arial Rounded MT Bold" panose="020F0704030504030204" pitchFamily="34" charset="0"/>
                      </a:endParaRPr>
                    </a:p>
                    <a:p>
                      <a:pPr algn="ctr"/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</a:rPr>
                        <a:t>lb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</a:rPr>
                        <a:t>/ac/inch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 marT="45726" marB="45726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</a:rPr>
                        <a:t>Medium Density</a:t>
                      </a:r>
                    </a:p>
                    <a:p>
                      <a:pPr algn="ctr"/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</a:rPr>
                        <a:t>lb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</a:rPr>
                        <a:t>/ac/inch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 marT="45726" marB="45726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</a:rPr>
                        <a:t>High Density</a:t>
                      </a:r>
                    </a:p>
                    <a:p>
                      <a:pPr algn="ctr"/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</a:rPr>
                        <a:t>lb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</a:rPr>
                        <a:t>/ac/inch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 marT="45726" marB="45726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4989765"/>
                  </a:ext>
                </a:extLst>
              </a:tr>
              <a:tr h="412722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</a:rPr>
                        <a:t>Tallgrass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 marT="45726" marB="45726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</a:rPr>
                        <a:t>120-160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 marT="45726" marB="45726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</a:rPr>
                        <a:t>160-230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 marT="45726" marB="45726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</a:rPr>
                        <a:t>230-300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 marT="45726" marB="45726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5765194"/>
                  </a:ext>
                </a:extLst>
              </a:tr>
              <a:tr h="412722">
                <a:tc>
                  <a:txBody>
                    <a:bodyPr/>
                    <a:lstStyle/>
                    <a:p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</a:rPr>
                        <a:t>Mixedgrass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 marT="45726" marB="45726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</a:rPr>
                        <a:t>70-120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 marT="45726" marB="45726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</a:rPr>
                        <a:t>120-160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 marT="45726" marB="45726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</a:rPr>
                        <a:t>160-230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 marT="45726" marB="45726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5166412"/>
                  </a:ext>
                </a:extLst>
              </a:tr>
              <a:tr h="412722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</a:rPr>
                        <a:t>Shortgrass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 marT="45726" marB="45726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</a:rPr>
                        <a:t>30-40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 marT="45726" marB="45726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</a:rPr>
                        <a:t>40-50</a:t>
                      </a:r>
                    </a:p>
                  </a:txBody>
                  <a:tcPr marT="45726" marB="45726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</a:rPr>
                        <a:t>80-120</a:t>
                      </a:r>
                    </a:p>
                  </a:txBody>
                  <a:tcPr marT="45726" marB="45726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43976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"/>
          <p:cNvSpPr>
            <a:spLocks noChangeArrowheads="1"/>
          </p:cNvSpPr>
          <p:nvPr/>
        </p:nvSpPr>
        <p:spPr bwMode="auto">
          <a:xfrm>
            <a:off x="228600" y="304800"/>
            <a:ext cx="8305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Arial Rounded MT Bold" panose="020F0704030504030204" pitchFamily="34" charset="0"/>
              </a:rPr>
              <a:t>10. Don’t graze the same place at the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Arial Rounded MT Bold" panose="020F0704030504030204" pitchFamily="34" charset="0"/>
              </a:rPr>
              <a:t>       same time every year </a:t>
            </a:r>
            <a:endParaRPr lang="en-US" altLang="en-US" sz="2800" b="1">
              <a:latin typeface="Arial Rounded MT Bold" panose="020F0704030504030204" pitchFamily="34" charset="0"/>
            </a:endParaRPr>
          </a:p>
        </p:txBody>
      </p:sp>
      <p:pic>
        <p:nvPicPr>
          <p:cNvPr id="5529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1524000"/>
            <a:ext cx="8864600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57800" y="4876800"/>
            <a:ext cx="2976563" cy="4619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Intense April grazing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68938" y="2057400"/>
            <a:ext cx="2532062" cy="4619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/>
              <a:t>Ungrazed</a:t>
            </a:r>
            <a:r>
              <a:rPr lang="en-US" dirty="0"/>
              <a:t> in April</a:t>
            </a:r>
          </a:p>
        </p:txBody>
      </p:sp>
      <p:pic>
        <p:nvPicPr>
          <p:cNvPr id="55302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263" y="228600"/>
            <a:ext cx="973137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redangusshortgra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8" descr="HPIM13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37650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152400" y="76200"/>
            <a:ext cx="7848600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Arial Rounded MT Bold" panose="020F0704030504030204" pitchFamily="34" charset="0"/>
              </a:rPr>
              <a:t>1. The most common rule of thumb: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Arial Rounded MT Bold" panose="020F0704030504030204" pitchFamily="34" charset="0"/>
              </a:rPr>
              <a:t>     during the growing season take half,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Arial Rounded MT Bold" panose="020F0704030504030204" pitchFamily="34" charset="0"/>
              </a:rPr>
              <a:t>     leave half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>
              <a:latin typeface="Arial Rounded MT Bold" panose="020F07040305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Arial Rounded MT Bold" panose="020F0704030504030204" pitchFamily="34" charset="0"/>
              </a:rPr>
              <a:t>25% animal intake; 25% wildlife, waste, &amp; trampling;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Arial Rounded MT Bold" panose="020F0704030504030204" pitchFamily="34" charset="0"/>
              </a:rPr>
              <a:t>50% residual left standing for photosynthesis and cover </a:t>
            </a:r>
          </a:p>
        </p:txBody>
      </p:sp>
      <p:pic>
        <p:nvPicPr>
          <p:cNvPr id="1024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263" y="228600"/>
            <a:ext cx="973137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Box 2"/>
          <p:cNvSpPr txBox="1">
            <a:spLocks noChangeArrowheads="1"/>
          </p:cNvSpPr>
          <p:nvPr/>
        </p:nvSpPr>
        <p:spPr bwMode="auto">
          <a:xfrm>
            <a:off x="4495800" y="1143000"/>
            <a:ext cx="336391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  <a:latin typeface="Arial Rounded MT Bold" panose="020F0704030504030204" pitchFamily="34" charset="0"/>
              </a:rPr>
              <a:t>Grazing only in mid-summer will shift pasture to cool-season species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9"/>
          <a:stretch>
            <a:fillRect/>
          </a:stretch>
        </p:blipFill>
        <p:spPr bwMode="auto">
          <a:xfrm>
            <a:off x="0" y="838200"/>
            <a:ext cx="9144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152400" y="3175"/>
            <a:ext cx="88392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  <a:latin typeface="Arial Rounded MT Bold" panose="020F0704030504030204" pitchFamily="34" charset="0"/>
              </a:rPr>
              <a:t>Grazing repeatedly in early spring will shift pasture to warm-season species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694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Rectangle 2"/>
          <p:cNvSpPr>
            <a:spLocks noChangeArrowheads="1"/>
          </p:cNvSpPr>
          <p:nvPr/>
        </p:nvSpPr>
        <p:spPr bwMode="auto">
          <a:xfrm>
            <a:off x="152400" y="76200"/>
            <a:ext cx="5454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Arial Rounded MT Bold" panose="020F0704030504030204" pitchFamily="34" charset="0"/>
              </a:rPr>
              <a:t>11. It’s hard to kill a dead man </a:t>
            </a:r>
          </a:p>
        </p:txBody>
      </p:sp>
      <p:pic>
        <p:nvPicPr>
          <p:cNvPr id="5837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263" y="228600"/>
            <a:ext cx="973137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Rectangle 2"/>
          <p:cNvSpPr>
            <a:spLocks noChangeArrowheads="1"/>
          </p:cNvSpPr>
          <p:nvPr/>
        </p:nvSpPr>
        <p:spPr bwMode="auto">
          <a:xfrm>
            <a:off x="666750" y="4884738"/>
            <a:ext cx="78105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Arial Rounded MT Bold" panose="020F0704030504030204" pitchFamily="34" charset="0"/>
              </a:rPr>
              <a:t>Top growth of dormant grass is already dead, and can be utilized to a greater extent during the winter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5" descr="HPIM13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3" t="22365" r="25809" b="14397"/>
          <a:stretch>
            <a:fillRect/>
          </a:stretch>
        </p:blipFill>
        <p:spPr bwMode="auto">
          <a:xfrm>
            <a:off x="22225" y="30163"/>
            <a:ext cx="9144000" cy="679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 Box 2"/>
          <p:cNvSpPr txBox="1">
            <a:spLocks noChangeArrowheads="1"/>
          </p:cNvSpPr>
          <p:nvPr/>
        </p:nvSpPr>
        <p:spPr bwMode="auto">
          <a:xfrm>
            <a:off x="4572000" y="74613"/>
            <a:ext cx="45720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Arial Rounded MT Bold" panose="020F0704030504030204" pitchFamily="34" charset="0"/>
              </a:rPr>
              <a:t>Future production comes from crown buds, rhizomes, and stolons</a:t>
            </a:r>
          </a:p>
        </p:txBody>
      </p:sp>
      <p:sp>
        <p:nvSpPr>
          <p:cNvPr id="59396" name="Text Box 3"/>
          <p:cNvSpPr txBox="1">
            <a:spLocks noChangeArrowheads="1"/>
          </p:cNvSpPr>
          <p:nvPr/>
        </p:nvSpPr>
        <p:spPr bwMode="auto">
          <a:xfrm>
            <a:off x="3352800" y="5219700"/>
            <a:ext cx="57912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Arial Rounded MT Bold" panose="020F0704030504030204" pitchFamily="34" charset="0"/>
              </a:rPr>
              <a:t>- Require carbohydrate and water to form and survive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Arial Rounded MT Bold" panose="020F0704030504030204" pitchFamily="34" charset="0"/>
              </a:rPr>
              <a:t>- Store carbohydrate and minerals during the dormant season</a:t>
            </a:r>
          </a:p>
        </p:txBody>
      </p:sp>
      <p:sp>
        <p:nvSpPr>
          <p:cNvPr id="59397" name="Text Box 6"/>
          <p:cNvSpPr txBox="1">
            <a:spLocks noChangeArrowheads="1"/>
          </p:cNvSpPr>
          <p:nvPr/>
        </p:nvSpPr>
        <p:spPr bwMode="auto">
          <a:xfrm>
            <a:off x="1143000" y="4800600"/>
            <a:ext cx="17811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Arial Rounded MT Bold" panose="020F0704030504030204" pitchFamily="34" charset="0"/>
              </a:rPr>
              <a:t>rhizomes</a:t>
            </a:r>
          </a:p>
        </p:txBody>
      </p:sp>
      <p:sp>
        <p:nvSpPr>
          <p:cNvPr id="59398" name="Line 7"/>
          <p:cNvSpPr>
            <a:spLocks noChangeShapeType="1"/>
          </p:cNvSpPr>
          <p:nvPr/>
        </p:nvSpPr>
        <p:spPr bwMode="auto">
          <a:xfrm rot="20675266" flipV="1">
            <a:off x="2354263" y="4419600"/>
            <a:ext cx="2286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9" name="Text Box 8"/>
          <p:cNvSpPr txBox="1">
            <a:spLocks noChangeArrowheads="1"/>
          </p:cNvSpPr>
          <p:nvPr/>
        </p:nvSpPr>
        <p:spPr bwMode="auto">
          <a:xfrm>
            <a:off x="1905000" y="3168650"/>
            <a:ext cx="1041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Arial Rounded MT Bold" panose="020F0704030504030204" pitchFamily="34" charset="0"/>
              </a:rPr>
              <a:t>buds</a:t>
            </a:r>
          </a:p>
        </p:txBody>
      </p:sp>
      <p:sp>
        <p:nvSpPr>
          <p:cNvPr id="59400" name="Line 9"/>
          <p:cNvSpPr>
            <a:spLocks noChangeShapeType="1"/>
          </p:cNvSpPr>
          <p:nvPr/>
        </p:nvSpPr>
        <p:spPr bwMode="auto">
          <a:xfrm flipV="1">
            <a:off x="2819400" y="3200400"/>
            <a:ext cx="6096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1" name="Line 10"/>
          <p:cNvSpPr>
            <a:spLocks noChangeShapeType="1"/>
          </p:cNvSpPr>
          <p:nvPr/>
        </p:nvSpPr>
        <p:spPr bwMode="auto">
          <a:xfrm flipV="1">
            <a:off x="2743200" y="2743200"/>
            <a:ext cx="13716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2" name="Text Box 11"/>
          <p:cNvSpPr txBox="1">
            <a:spLocks noChangeArrowheads="1"/>
          </p:cNvSpPr>
          <p:nvPr/>
        </p:nvSpPr>
        <p:spPr bwMode="auto">
          <a:xfrm>
            <a:off x="130175" y="2379663"/>
            <a:ext cx="2079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Arial Rounded MT Bold" panose="020F0704030504030204" pitchFamily="34" charset="0"/>
              </a:rPr>
              <a:t>stembases</a:t>
            </a:r>
          </a:p>
        </p:txBody>
      </p:sp>
      <p:sp>
        <p:nvSpPr>
          <p:cNvPr id="59403" name="Line 12"/>
          <p:cNvSpPr>
            <a:spLocks noChangeShapeType="1"/>
          </p:cNvSpPr>
          <p:nvPr/>
        </p:nvSpPr>
        <p:spPr bwMode="auto">
          <a:xfrm flipV="1">
            <a:off x="1676400" y="2209800"/>
            <a:ext cx="10668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4" name="Line 13"/>
          <p:cNvSpPr>
            <a:spLocks noChangeShapeType="1"/>
          </p:cNvSpPr>
          <p:nvPr/>
        </p:nvSpPr>
        <p:spPr bwMode="auto">
          <a:xfrm flipV="1">
            <a:off x="2895600" y="4267200"/>
            <a:ext cx="266700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5" name="Text Box 8"/>
          <p:cNvSpPr txBox="1">
            <a:spLocks noChangeArrowheads="1"/>
          </p:cNvSpPr>
          <p:nvPr/>
        </p:nvSpPr>
        <p:spPr bwMode="auto">
          <a:xfrm>
            <a:off x="7239000" y="4486275"/>
            <a:ext cx="1082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Arial Rounded MT Bold" panose="020F0704030504030204" pitchFamily="34" charset="0"/>
              </a:rPr>
              <a:t>roots</a:t>
            </a:r>
          </a:p>
        </p:txBody>
      </p:sp>
      <p:sp>
        <p:nvSpPr>
          <p:cNvPr id="59406" name="Line 10"/>
          <p:cNvSpPr>
            <a:spLocks noChangeShapeType="1"/>
          </p:cNvSpPr>
          <p:nvPr/>
        </p:nvSpPr>
        <p:spPr bwMode="auto">
          <a:xfrm flipH="1" flipV="1">
            <a:off x="6705600" y="3581400"/>
            <a:ext cx="53340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7" name="Line 10"/>
          <p:cNvSpPr>
            <a:spLocks noChangeShapeType="1"/>
          </p:cNvSpPr>
          <p:nvPr/>
        </p:nvSpPr>
        <p:spPr bwMode="auto">
          <a:xfrm flipH="1">
            <a:off x="5334000" y="4713288"/>
            <a:ext cx="1878013" cy="1444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extBox 1"/>
          <p:cNvSpPr txBox="1">
            <a:spLocks noChangeArrowheads="1"/>
          </p:cNvSpPr>
          <p:nvPr/>
        </p:nvSpPr>
        <p:spPr bwMode="auto">
          <a:xfrm>
            <a:off x="457200" y="17463"/>
            <a:ext cx="82296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Arial Rounded MT Bold" panose="020F0704030504030204" pitchFamily="34" charset="0"/>
              </a:rPr>
              <a:t>Approximately 60% of standing dormant forage from the prior year is still available May 1.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Box 1"/>
          <p:cNvSpPr txBox="1">
            <a:spLocks noChangeArrowheads="1"/>
          </p:cNvSpPr>
          <p:nvPr/>
        </p:nvSpPr>
        <p:spPr bwMode="auto">
          <a:xfrm>
            <a:off x="762000" y="304800"/>
            <a:ext cx="7772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Arial Rounded MT Bold" panose="020F0704030504030204" pitchFamily="34" charset="0"/>
              </a:rPr>
              <a:t>Lower quality (4.0 - 4.5% CP), but stockpiled range can have 30-35% utilization in the dormant season to extend grazing and reduce feed costs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redangusshortgra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ext Box 5"/>
          <p:cNvSpPr txBox="1">
            <a:spLocks noChangeArrowheads="1"/>
          </p:cNvSpPr>
          <p:nvPr/>
        </p:nvSpPr>
        <p:spPr bwMode="auto">
          <a:xfrm>
            <a:off x="152400" y="76200"/>
            <a:ext cx="7467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Arial Rounded MT Bold" panose="020F0704030504030204" pitchFamily="34" charset="0"/>
              </a:rPr>
              <a:t>12. It’s important enough to state again: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Arial Rounded MT Bold" panose="020F0704030504030204" pitchFamily="34" charset="0"/>
              </a:rPr>
              <a:t>       during the growing season,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Arial Rounded MT Bold" panose="020F0704030504030204" pitchFamily="34" charset="0"/>
              </a:rPr>
              <a:t>       take half, leave half</a:t>
            </a:r>
          </a:p>
        </p:txBody>
      </p:sp>
      <p:pic>
        <p:nvPicPr>
          <p:cNvPr id="6246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263" y="228600"/>
            <a:ext cx="973137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Box 2"/>
          <p:cNvSpPr txBox="1">
            <a:spLocks noChangeArrowheads="1"/>
          </p:cNvSpPr>
          <p:nvPr/>
        </p:nvSpPr>
        <p:spPr bwMode="auto">
          <a:xfrm>
            <a:off x="1828800" y="5715000"/>
            <a:ext cx="5080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  <a:latin typeface="Arial Rounded MT Bold" panose="020F0704030504030204" pitchFamily="34" charset="0"/>
              </a:rPr>
              <a:t>Questions:  kharmone@ksu.edu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  <a:latin typeface="Arial Rounded MT Bold" panose="020F0704030504030204" pitchFamily="34" charset="0"/>
              </a:rPr>
              <a:t>	        785-625-3425  ext. 221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6" r="6107" b="15555"/>
          <a:stretch>
            <a:fillRect/>
          </a:stretch>
        </p:blipFill>
        <p:spPr bwMode="auto">
          <a:xfrm>
            <a:off x="15875" y="23813"/>
            <a:ext cx="9072563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extBox 4"/>
          <p:cNvSpPr txBox="1">
            <a:spLocks noChangeArrowheads="1"/>
          </p:cNvSpPr>
          <p:nvPr/>
        </p:nvSpPr>
        <p:spPr bwMode="auto">
          <a:xfrm>
            <a:off x="5105400" y="5638800"/>
            <a:ext cx="2654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latin typeface="Arial Rounded MT Bold" panose="020F0704030504030204" pitchFamily="34" charset="0"/>
              </a:rPr>
              <a:t>Where is half?</a:t>
            </a:r>
          </a:p>
        </p:txBody>
      </p:sp>
      <p:cxnSp>
        <p:nvCxnSpPr>
          <p:cNvPr id="7" name="Straight Connector 6">
            <a:extLst/>
          </p:cNvPr>
          <p:cNvCxnSpPr/>
          <p:nvPr/>
        </p:nvCxnSpPr>
        <p:spPr>
          <a:xfrm>
            <a:off x="3048000" y="3124200"/>
            <a:ext cx="31242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/>
          </p:cNvPr>
          <p:cNvCxnSpPr/>
          <p:nvPr/>
        </p:nvCxnSpPr>
        <p:spPr>
          <a:xfrm>
            <a:off x="3048000" y="3657600"/>
            <a:ext cx="31242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/>
          </p:cNvPr>
          <p:cNvCxnSpPr/>
          <p:nvPr/>
        </p:nvCxnSpPr>
        <p:spPr>
          <a:xfrm>
            <a:off x="3048000" y="4191000"/>
            <a:ext cx="31242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50800"/>
            <a:ext cx="9126538" cy="673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extBox 2"/>
          <p:cNvSpPr txBox="1">
            <a:spLocks noChangeArrowheads="1"/>
          </p:cNvSpPr>
          <p:nvPr/>
        </p:nvSpPr>
        <p:spPr bwMode="auto">
          <a:xfrm>
            <a:off x="76200" y="85725"/>
            <a:ext cx="838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Arial Rounded MT Bold" panose="020F0704030504030204" pitchFamily="34" charset="0"/>
              </a:rPr>
              <a:t>Some ‘weeds’ are useful in emergencies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Box 3"/>
          <p:cNvSpPr txBox="1">
            <a:spLocks noChangeArrowheads="1"/>
          </p:cNvSpPr>
          <p:nvPr/>
        </p:nvSpPr>
        <p:spPr bwMode="auto">
          <a:xfrm>
            <a:off x="179388" y="1295400"/>
            <a:ext cx="87852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  <a:latin typeface="Arial Rounded MT Bold" panose="020F0704030504030204" pitchFamily="34" charset="0"/>
              </a:rPr>
              <a:t>The right stocking rate balances forage availability with animal requirements on a sustainable basis.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Box 1"/>
          <p:cNvSpPr txBox="1">
            <a:spLocks noChangeArrowheads="1"/>
          </p:cNvSpPr>
          <p:nvPr/>
        </p:nvSpPr>
        <p:spPr bwMode="auto">
          <a:xfrm>
            <a:off x="304800" y="762000"/>
            <a:ext cx="84582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Zurich BT"/>
              </a:rPr>
              <a:t>Take half, leave half – true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Zurich BT"/>
              </a:rPr>
              <a:t>You can’t overgraze and make money – true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Zurich BT"/>
              </a:rPr>
              <a:t>If its not grass, it’s a weed – false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Zurich BT"/>
              </a:rPr>
              <a:t>Rotational grazing is better than continuous grazing – generally false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Zurich BT"/>
              </a:rPr>
              <a:t>60% of growth by July 1 – true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Zurich BT"/>
              </a:rPr>
              <a:t>What you see aboveground is what you get below ground – true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Zurich BT"/>
              </a:rPr>
              <a:t>Pasture can be overgrazed but understocked – true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Zurich BT"/>
              </a:rPr>
              <a:t>Wet winters produce more grass – false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Zurich BT"/>
              </a:rPr>
              <a:t>Every inch of growth is 150 lb/acre – generally true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Zurich BT"/>
              </a:rPr>
              <a:t>Don’t graze at the same place at the same time – true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Zurich BT"/>
              </a:rPr>
              <a:t>It’s hard to kill a dead man – true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Zurich BT"/>
              </a:rPr>
              <a:t>Take half, leave half – true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FF00"/>
              </a:solidFill>
              <a:latin typeface="Zurich B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/>
          </p:cNvPr>
          <p:cNvGraphicFramePr>
            <a:graphicFrameLocks noGrp="1"/>
          </p:cNvGraphicFramePr>
          <p:nvPr/>
        </p:nvGraphicFramePr>
        <p:xfrm>
          <a:off x="300037" y="519112"/>
          <a:ext cx="8543925" cy="5819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/>
          </p:cNvPr>
          <p:cNvGraphicFramePr>
            <a:graphicFrameLocks noGrp="1"/>
          </p:cNvGraphicFramePr>
          <p:nvPr/>
        </p:nvGraphicFramePr>
        <p:xfrm>
          <a:off x="300037" y="519112"/>
          <a:ext cx="8543925" cy="5819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Box 1"/>
          <p:cNvSpPr txBox="1">
            <a:spLocks noChangeArrowheads="1"/>
          </p:cNvSpPr>
          <p:nvPr/>
        </p:nvSpPr>
        <p:spPr bwMode="auto">
          <a:xfrm>
            <a:off x="609600" y="1676400"/>
            <a:ext cx="1143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  <a:latin typeface="Arial Rounded MT Bold" panose="020F0704030504030204" pitchFamily="34" charset="0"/>
              </a:rPr>
              <a:t>2200 lb/ac forage</a:t>
            </a:r>
          </a:p>
        </p:txBody>
      </p:sp>
      <p:sp>
        <p:nvSpPr>
          <p:cNvPr id="70659" name="TextBox 4"/>
          <p:cNvSpPr txBox="1">
            <a:spLocks noChangeArrowheads="1"/>
          </p:cNvSpPr>
          <p:nvPr/>
        </p:nvSpPr>
        <p:spPr bwMode="auto">
          <a:xfrm>
            <a:off x="2362200" y="1676400"/>
            <a:ext cx="1295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  <a:latin typeface="Arial Rounded MT Bold" panose="020F0704030504030204" pitchFamily="34" charset="0"/>
              </a:rPr>
              <a:t>1280 acres</a:t>
            </a:r>
          </a:p>
        </p:txBody>
      </p:sp>
      <p:sp>
        <p:nvSpPr>
          <p:cNvPr id="70660" name="TextBox 5"/>
          <p:cNvSpPr txBox="1">
            <a:spLocks noChangeArrowheads="1"/>
          </p:cNvSpPr>
          <p:nvPr/>
        </p:nvSpPr>
        <p:spPr bwMode="auto">
          <a:xfrm>
            <a:off x="4267200" y="1676400"/>
            <a:ext cx="1676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  <a:latin typeface="Arial Rounded MT Bold" panose="020F0704030504030204" pitchFamily="34" charset="0"/>
              </a:rPr>
              <a:t>25 % animal utilization</a:t>
            </a:r>
          </a:p>
        </p:txBody>
      </p:sp>
      <p:sp>
        <p:nvSpPr>
          <p:cNvPr id="70661" name="TextBox 6"/>
          <p:cNvSpPr txBox="1">
            <a:spLocks noChangeArrowheads="1"/>
          </p:cNvSpPr>
          <p:nvPr/>
        </p:nvSpPr>
        <p:spPr bwMode="auto">
          <a:xfrm>
            <a:off x="6248400" y="1676400"/>
            <a:ext cx="1905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  <a:latin typeface="Arial Rounded MT Bold" panose="020F0704030504030204" pitchFamily="34" charset="0"/>
              </a:rPr>
              <a:t>704000 lb available forage</a:t>
            </a:r>
          </a:p>
        </p:txBody>
      </p:sp>
      <p:sp>
        <p:nvSpPr>
          <p:cNvPr id="70662" name="TextBox 7"/>
          <p:cNvSpPr txBox="1">
            <a:spLocks noChangeArrowheads="1"/>
          </p:cNvSpPr>
          <p:nvPr/>
        </p:nvSpPr>
        <p:spPr bwMode="auto">
          <a:xfrm>
            <a:off x="457200" y="3124200"/>
            <a:ext cx="152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  <a:latin typeface="Arial Rounded MT Bold" panose="020F0704030504030204" pitchFamily="34" charset="0"/>
              </a:rPr>
              <a:t>1525 lb/animal</a:t>
            </a:r>
          </a:p>
        </p:txBody>
      </p:sp>
      <p:sp>
        <p:nvSpPr>
          <p:cNvPr id="70663" name="TextBox 8"/>
          <p:cNvSpPr txBox="1">
            <a:spLocks noChangeArrowheads="1"/>
          </p:cNvSpPr>
          <p:nvPr/>
        </p:nvSpPr>
        <p:spPr bwMode="auto">
          <a:xfrm>
            <a:off x="2524125" y="3121025"/>
            <a:ext cx="13620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  <a:latin typeface="Arial Rounded MT Bold" panose="020F0704030504030204" pitchFamily="34" charset="0"/>
              </a:rPr>
              <a:t>2.5 % daily intake</a:t>
            </a:r>
          </a:p>
        </p:txBody>
      </p:sp>
      <p:sp>
        <p:nvSpPr>
          <p:cNvPr id="70664" name="TextBox 9"/>
          <p:cNvSpPr txBox="1">
            <a:spLocks noChangeArrowheads="1"/>
          </p:cNvSpPr>
          <p:nvPr/>
        </p:nvSpPr>
        <p:spPr bwMode="auto">
          <a:xfrm>
            <a:off x="4267200" y="3121025"/>
            <a:ext cx="152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  <a:latin typeface="Arial Rounded MT Bold" panose="020F0704030504030204" pitchFamily="34" charset="0"/>
              </a:rPr>
              <a:t>180 days  grazing</a:t>
            </a:r>
          </a:p>
        </p:txBody>
      </p:sp>
      <p:sp>
        <p:nvSpPr>
          <p:cNvPr id="70665" name="TextBox 2"/>
          <p:cNvSpPr txBox="1">
            <a:spLocks noChangeArrowheads="1"/>
          </p:cNvSpPr>
          <p:nvPr/>
        </p:nvSpPr>
        <p:spPr bwMode="auto">
          <a:xfrm>
            <a:off x="6248400" y="3116263"/>
            <a:ext cx="2667000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  <a:latin typeface="Arial Rounded MT Bold" panose="020F0704030504030204" pitchFamily="34" charset="0"/>
              </a:rPr>
              <a:t>6863 lb/animal total forage required</a:t>
            </a:r>
          </a:p>
        </p:txBody>
      </p:sp>
      <p:sp>
        <p:nvSpPr>
          <p:cNvPr id="70666" name="TextBox 10"/>
          <p:cNvSpPr txBox="1">
            <a:spLocks noChangeArrowheads="1"/>
          </p:cNvSpPr>
          <p:nvPr/>
        </p:nvSpPr>
        <p:spPr bwMode="auto">
          <a:xfrm>
            <a:off x="304800" y="323850"/>
            <a:ext cx="8229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u="sng">
                <a:solidFill>
                  <a:srgbClr val="FFFF00"/>
                </a:solidFill>
                <a:latin typeface="Arial Rounded MT Bold" panose="020F0704030504030204" pitchFamily="34" charset="0"/>
              </a:rPr>
              <a:t>To calculate number of animals: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u="sng">
                <a:solidFill>
                  <a:srgbClr val="FFFF00"/>
                </a:solidFill>
                <a:latin typeface="Arial Rounded MT Bold" panose="020F0704030504030204" pitchFamily="34" charset="0"/>
              </a:rPr>
              <a:t>Hodgeman County Example</a:t>
            </a:r>
          </a:p>
        </p:txBody>
      </p:sp>
      <p:sp>
        <p:nvSpPr>
          <p:cNvPr id="70667" name="TextBox 11"/>
          <p:cNvSpPr txBox="1">
            <a:spLocks noChangeArrowheads="1"/>
          </p:cNvSpPr>
          <p:nvPr/>
        </p:nvSpPr>
        <p:spPr bwMode="auto">
          <a:xfrm>
            <a:off x="1828800" y="1820863"/>
            <a:ext cx="4921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FF00"/>
                </a:solidFill>
                <a:latin typeface="Zurich BT"/>
              </a:rPr>
              <a:t>X</a:t>
            </a:r>
          </a:p>
        </p:txBody>
      </p:sp>
      <p:sp>
        <p:nvSpPr>
          <p:cNvPr id="70668" name="TextBox 12"/>
          <p:cNvSpPr txBox="1">
            <a:spLocks noChangeArrowheads="1"/>
          </p:cNvSpPr>
          <p:nvPr/>
        </p:nvSpPr>
        <p:spPr bwMode="auto">
          <a:xfrm>
            <a:off x="3724275" y="1820863"/>
            <a:ext cx="4937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FF00"/>
                </a:solidFill>
                <a:latin typeface="Zurich BT"/>
              </a:rPr>
              <a:t>X</a:t>
            </a:r>
          </a:p>
        </p:txBody>
      </p:sp>
      <p:sp>
        <p:nvSpPr>
          <p:cNvPr id="70669" name="TextBox 13"/>
          <p:cNvSpPr txBox="1">
            <a:spLocks noChangeArrowheads="1"/>
          </p:cNvSpPr>
          <p:nvPr/>
        </p:nvSpPr>
        <p:spPr bwMode="auto">
          <a:xfrm>
            <a:off x="1981200" y="3268663"/>
            <a:ext cx="4921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FF00"/>
                </a:solidFill>
                <a:latin typeface="Zurich BT"/>
              </a:rPr>
              <a:t>X</a:t>
            </a:r>
          </a:p>
        </p:txBody>
      </p:sp>
      <p:sp>
        <p:nvSpPr>
          <p:cNvPr id="70670" name="TextBox 14"/>
          <p:cNvSpPr txBox="1">
            <a:spLocks noChangeArrowheads="1"/>
          </p:cNvSpPr>
          <p:nvPr/>
        </p:nvSpPr>
        <p:spPr bwMode="auto">
          <a:xfrm>
            <a:off x="3800475" y="3268663"/>
            <a:ext cx="4937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FF00"/>
                </a:solidFill>
                <a:latin typeface="Zurich BT"/>
              </a:rPr>
              <a:t>X</a:t>
            </a:r>
          </a:p>
        </p:txBody>
      </p:sp>
      <p:sp>
        <p:nvSpPr>
          <p:cNvPr id="70671" name="TextBox 15"/>
          <p:cNvSpPr txBox="1">
            <a:spLocks noChangeArrowheads="1"/>
          </p:cNvSpPr>
          <p:nvPr/>
        </p:nvSpPr>
        <p:spPr bwMode="auto">
          <a:xfrm>
            <a:off x="5791200" y="1752600"/>
            <a:ext cx="5143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FFFF00"/>
                </a:solidFill>
                <a:latin typeface="Zurich BT"/>
              </a:rPr>
              <a:t>=</a:t>
            </a:r>
          </a:p>
        </p:txBody>
      </p:sp>
      <p:sp>
        <p:nvSpPr>
          <p:cNvPr id="70672" name="TextBox 16"/>
          <p:cNvSpPr txBox="1">
            <a:spLocks noChangeArrowheads="1"/>
          </p:cNvSpPr>
          <p:nvPr/>
        </p:nvSpPr>
        <p:spPr bwMode="auto">
          <a:xfrm>
            <a:off x="5791200" y="3200400"/>
            <a:ext cx="5143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FFFF00"/>
                </a:solidFill>
                <a:latin typeface="Zurich BT"/>
              </a:rPr>
              <a:t>=</a:t>
            </a:r>
          </a:p>
        </p:txBody>
      </p:sp>
      <p:sp>
        <p:nvSpPr>
          <p:cNvPr id="70673" name="TextBox 17"/>
          <p:cNvSpPr txBox="1">
            <a:spLocks noChangeArrowheads="1"/>
          </p:cNvSpPr>
          <p:nvPr/>
        </p:nvSpPr>
        <p:spPr bwMode="auto">
          <a:xfrm>
            <a:off x="609600" y="4579938"/>
            <a:ext cx="1905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  <a:latin typeface="Arial Rounded MT Bold" panose="020F0704030504030204" pitchFamily="34" charset="0"/>
              </a:rPr>
              <a:t>704000 lb available forage</a:t>
            </a:r>
          </a:p>
        </p:txBody>
      </p:sp>
      <p:sp>
        <p:nvSpPr>
          <p:cNvPr id="70674" name="TextBox 18"/>
          <p:cNvSpPr txBox="1">
            <a:spLocks noChangeArrowheads="1"/>
          </p:cNvSpPr>
          <p:nvPr/>
        </p:nvSpPr>
        <p:spPr bwMode="auto">
          <a:xfrm>
            <a:off x="3276600" y="4579938"/>
            <a:ext cx="2667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  <a:latin typeface="Arial Rounded MT Bold" panose="020F0704030504030204" pitchFamily="34" charset="0"/>
              </a:rPr>
              <a:t>6863 lb/animal total forage required</a:t>
            </a:r>
          </a:p>
        </p:txBody>
      </p:sp>
      <p:sp>
        <p:nvSpPr>
          <p:cNvPr id="70675" name="TextBox 19"/>
          <p:cNvSpPr txBox="1">
            <a:spLocks noChangeArrowheads="1"/>
          </p:cNvSpPr>
          <p:nvPr/>
        </p:nvSpPr>
        <p:spPr bwMode="auto">
          <a:xfrm>
            <a:off x="2514600" y="4562475"/>
            <a:ext cx="5651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FFFF00"/>
                </a:solidFill>
                <a:latin typeface="Zurich BT"/>
              </a:rPr>
              <a:t>÷</a:t>
            </a:r>
          </a:p>
        </p:txBody>
      </p:sp>
      <p:sp>
        <p:nvSpPr>
          <p:cNvPr id="70676" name="TextBox 20"/>
          <p:cNvSpPr txBox="1">
            <a:spLocks noChangeArrowheads="1"/>
          </p:cNvSpPr>
          <p:nvPr/>
        </p:nvSpPr>
        <p:spPr bwMode="auto">
          <a:xfrm>
            <a:off x="5791200" y="4618038"/>
            <a:ext cx="51435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FFFF00"/>
                </a:solidFill>
                <a:latin typeface="Zurich BT"/>
              </a:rPr>
              <a:t>=</a:t>
            </a:r>
          </a:p>
        </p:txBody>
      </p:sp>
      <p:sp>
        <p:nvSpPr>
          <p:cNvPr id="70677" name="TextBox 21"/>
          <p:cNvSpPr txBox="1">
            <a:spLocks noChangeArrowheads="1"/>
          </p:cNvSpPr>
          <p:nvPr/>
        </p:nvSpPr>
        <p:spPr bwMode="auto">
          <a:xfrm>
            <a:off x="6324600" y="4579938"/>
            <a:ext cx="2362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  <a:latin typeface="Arial Rounded MT Bold" panose="020F0704030504030204" pitchFamily="34" charset="0"/>
              </a:rPr>
              <a:t>103 total number of animals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2" name="Chart 1"/>
          <p:cNvGraphicFramePr>
            <a:graphicFrameLocks/>
          </p:cNvGraphicFramePr>
          <p:nvPr/>
        </p:nvGraphicFramePr>
        <p:xfrm>
          <a:off x="863600" y="1778000"/>
          <a:ext cx="7416800" cy="421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84" name="Chart" r:id="rId3" imgW="7425572" imgH="4224894" progId="Excel.Chart.8">
                  <p:embed/>
                </p:oleObj>
              </mc:Choice>
              <mc:Fallback>
                <p:oleObj name="Chart" r:id="rId3" imgW="7425572" imgH="4224894" progId="Excel.Chart.8">
                  <p:embed/>
                  <p:pic>
                    <p:nvPicPr>
                      <p:cNvPr id="0" name="Chart 1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3600" y="1778000"/>
                        <a:ext cx="7416800" cy="421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3" name="TextBox 4"/>
          <p:cNvSpPr txBox="1">
            <a:spLocks noChangeArrowheads="1"/>
          </p:cNvSpPr>
          <p:nvPr/>
        </p:nvSpPr>
        <p:spPr bwMode="auto">
          <a:xfrm>
            <a:off x="152400" y="228600"/>
            <a:ext cx="8839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FFFF00"/>
                </a:solidFill>
                <a:latin typeface="Arial Rounded MT Bold" panose="020F0704030504030204" pitchFamily="34" charset="0"/>
              </a:rPr>
              <a:t>Predictability of End of Year Yield from May &amp; June Precipitation Following a Wet Winter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706" name="Chart 1"/>
          <p:cNvGraphicFramePr>
            <a:graphicFrameLocks/>
          </p:cNvGraphicFramePr>
          <p:nvPr/>
        </p:nvGraphicFramePr>
        <p:xfrm>
          <a:off x="863600" y="1778000"/>
          <a:ext cx="7416800" cy="421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08" name="Chart" r:id="rId3" imgW="7425572" imgH="4224894" progId="Excel.Chart.8">
                  <p:embed/>
                </p:oleObj>
              </mc:Choice>
              <mc:Fallback>
                <p:oleObj name="Chart" r:id="rId3" imgW="7425572" imgH="4224894" progId="Excel.Chart.8">
                  <p:embed/>
                  <p:pic>
                    <p:nvPicPr>
                      <p:cNvPr id="0" name="Chart 1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3600" y="1778000"/>
                        <a:ext cx="7416800" cy="421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707" name="TextBox 4"/>
          <p:cNvSpPr txBox="1">
            <a:spLocks noChangeArrowheads="1"/>
          </p:cNvSpPr>
          <p:nvPr/>
        </p:nvSpPr>
        <p:spPr bwMode="auto">
          <a:xfrm>
            <a:off x="152400" y="228600"/>
            <a:ext cx="8839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FFFF00"/>
                </a:solidFill>
                <a:latin typeface="Arial Rounded MT Bold" panose="020F0704030504030204" pitchFamily="34" charset="0"/>
              </a:rPr>
              <a:t>Predictability of End of Year Yield from May &amp; June Precipitation Following a Dry Winter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730" name="Chart 1"/>
          <p:cNvGraphicFramePr>
            <a:graphicFrameLocks/>
          </p:cNvGraphicFramePr>
          <p:nvPr/>
        </p:nvGraphicFramePr>
        <p:xfrm>
          <a:off x="863600" y="2006600"/>
          <a:ext cx="7493000" cy="429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32" name="Chart" r:id="rId3" imgW="7498730" imgH="4298052" progId="Excel.Chart.8">
                  <p:embed/>
                </p:oleObj>
              </mc:Choice>
              <mc:Fallback>
                <p:oleObj name="Chart" r:id="rId3" imgW="7498730" imgH="4298052" progId="Excel.Chart.8">
                  <p:embed/>
                  <p:pic>
                    <p:nvPicPr>
                      <p:cNvPr id="0" name="Chart 1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3600" y="2006600"/>
                        <a:ext cx="7493000" cy="429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731" name="TextBox 4"/>
          <p:cNvSpPr txBox="1">
            <a:spLocks noChangeArrowheads="1"/>
          </p:cNvSpPr>
          <p:nvPr/>
        </p:nvSpPr>
        <p:spPr bwMode="auto">
          <a:xfrm>
            <a:off x="533400" y="228600"/>
            <a:ext cx="81534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  <a:latin typeface="Arial Rounded MT Bold" panose="020F0704030504030204" pitchFamily="34" charset="0"/>
              </a:rPr>
              <a:t>Relationship of Animal Production and May-June Precipitation 1999-2014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4754" name="Chart 1"/>
          <p:cNvGraphicFramePr>
            <a:graphicFrameLocks/>
          </p:cNvGraphicFramePr>
          <p:nvPr/>
        </p:nvGraphicFramePr>
        <p:xfrm>
          <a:off x="863600" y="2006600"/>
          <a:ext cx="7493000" cy="429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56" name="Chart" r:id="rId3" imgW="7498730" imgH="4298052" progId="Excel.Chart.8">
                  <p:embed/>
                </p:oleObj>
              </mc:Choice>
              <mc:Fallback>
                <p:oleObj name="Chart" r:id="rId3" imgW="7498730" imgH="4298052" progId="Excel.Chart.8">
                  <p:embed/>
                  <p:pic>
                    <p:nvPicPr>
                      <p:cNvPr id="0" name="Chart 1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3600" y="2006600"/>
                        <a:ext cx="7493000" cy="429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755" name="TextBox 4"/>
          <p:cNvSpPr txBox="1">
            <a:spLocks noChangeArrowheads="1"/>
          </p:cNvSpPr>
          <p:nvPr/>
        </p:nvSpPr>
        <p:spPr bwMode="auto">
          <a:xfrm>
            <a:off x="533400" y="228600"/>
            <a:ext cx="81534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  <a:latin typeface="Arial Rounded MT Bold" panose="020F0704030504030204" pitchFamily="34" charset="0"/>
              </a:rPr>
              <a:t>Relationship of Animal Production and OctPY-Sept Precipitation 1999-2014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5778" name="Chart 1"/>
          <p:cNvGraphicFramePr>
            <a:graphicFrameLocks/>
          </p:cNvGraphicFramePr>
          <p:nvPr/>
        </p:nvGraphicFramePr>
        <p:xfrm>
          <a:off x="787400" y="2006600"/>
          <a:ext cx="7569200" cy="429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80" name="Chart" r:id="rId3" imgW="7571888" imgH="4298052" progId="Excel.Chart.8">
                  <p:embed/>
                </p:oleObj>
              </mc:Choice>
              <mc:Fallback>
                <p:oleObj name="Chart" r:id="rId3" imgW="7571888" imgH="4298052" progId="Excel.Chart.8">
                  <p:embed/>
                  <p:pic>
                    <p:nvPicPr>
                      <p:cNvPr id="0" name="Chart 1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7400" y="2006600"/>
                        <a:ext cx="7569200" cy="429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779" name="TextBox 4"/>
          <p:cNvSpPr txBox="1">
            <a:spLocks noChangeArrowheads="1"/>
          </p:cNvSpPr>
          <p:nvPr/>
        </p:nvSpPr>
        <p:spPr bwMode="auto">
          <a:xfrm>
            <a:off x="341313" y="304800"/>
            <a:ext cx="8574087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  <a:latin typeface="Arial Rounded MT Bold" panose="020F0704030504030204" pitchFamily="34" charset="0"/>
              </a:rPr>
              <a:t>Relationship of Animal Production and Spring Precipitation – 41 Years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4"/>
          <p:cNvSpPr txBox="1">
            <a:spLocks noChangeArrowheads="1"/>
          </p:cNvSpPr>
          <p:nvPr/>
        </p:nvSpPr>
        <p:spPr bwMode="auto">
          <a:xfrm>
            <a:off x="228600" y="76200"/>
            <a:ext cx="8686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FF00"/>
                </a:solidFill>
                <a:latin typeface="Arial Rounded MT Bold" panose="020F0704030504030204" pitchFamily="34" charset="0"/>
              </a:rPr>
              <a:t>Native Rangeland Response to 1 Year of Extreme Drought – Kansas 1956</a:t>
            </a:r>
          </a:p>
        </p:txBody>
      </p:sp>
      <p:sp>
        <p:nvSpPr>
          <p:cNvPr id="76803" name="Rectangle 5"/>
          <p:cNvSpPr>
            <a:spLocks noChangeArrowheads="1"/>
          </p:cNvSpPr>
          <p:nvPr/>
        </p:nvSpPr>
        <p:spPr bwMode="auto">
          <a:xfrm>
            <a:off x="1066800" y="1219200"/>
            <a:ext cx="7010400" cy="51816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76804" name="Text Box 6"/>
          <p:cNvSpPr txBox="1">
            <a:spLocks noChangeArrowheads="1"/>
          </p:cNvSpPr>
          <p:nvPr/>
        </p:nvSpPr>
        <p:spPr bwMode="auto">
          <a:xfrm>
            <a:off x="6242050" y="5557838"/>
            <a:ext cx="1377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Arial Rounded MT Bold" panose="020F0704030504030204" pitchFamily="34" charset="0"/>
              </a:rPr>
              <a:t>Lgt 38%</a:t>
            </a:r>
          </a:p>
        </p:txBody>
      </p:sp>
      <p:sp>
        <p:nvSpPr>
          <p:cNvPr id="76805" name="Text Box 7"/>
          <p:cNvSpPr txBox="1">
            <a:spLocks noChangeArrowheads="1"/>
          </p:cNvSpPr>
          <p:nvPr/>
        </p:nvSpPr>
        <p:spPr bwMode="auto">
          <a:xfrm>
            <a:off x="4308475" y="5557838"/>
            <a:ext cx="1558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Arial Rounded MT Bold" panose="020F0704030504030204" pitchFamily="34" charset="0"/>
              </a:rPr>
              <a:t>Mod 47%</a:t>
            </a:r>
          </a:p>
        </p:txBody>
      </p:sp>
      <p:sp>
        <p:nvSpPr>
          <p:cNvPr id="76806" name="Text Box 8"/>
          <p:cNvSpPr txBox="1">
            <a:spLocks noChangeArrowheads="1"/>
          </p:cNvSpPr>
          <p:nvPr/>
        </p:nvSpPr>
        <p:spPr bwMode="auto">
          <a:xfrm>
            <a:off x="2579688" y="5557838"/>
            <a:ext cx="14589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Arial Rounded MT Bold" panose="020F0704030504030204" pitchFamily="34" charset="0"/>
              </a:rPr>
              <a:t>Hvy 66%</a:t>
            </a:r>
          </a:p>
        </p:txBody>
      </p:sp>
      <p:sp>
        <p:nvSpPr>
          <p:cNvPr id="76807" name="Text Box 9"/>
          <p:cNvSpPr txBox="1">
            <a:spLocks noChangeArrowheads="1"/>
          </p:cNvSpPr>
          <p:nvPr/>
        </p:nvSpPr>
        <p:spPr bwMode="auto">
          <a:xfrm rot="-5400000">
            <a:off x="-350044" y="3234532"/>
            <a:ext cx="3281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Arial Rounded MT Bold" panose="020F0704030504030204" pitchFamily="34" charset="0"/>
              </a:rPr>
              <a:t>New Growth lbs/acre</a:t>
            </a:r>
          </a:p>
        </p:txBody>
      </p:sp>
      <p:sp>
        <p:nvSpPr>
          <p:cNvPr id="76808" name="Text Box 17"/>
          <p:cNvSpPr txBox="1">
            <a:spLocks noChangeArrowheads="1"/>
          </p:cNvSpPr>
          <p:nvPr/>
        </p:nvSpPr>
        <p:spPr bwMode="auto">
          <a:xfrm>
            <a:off x="2784475" y="5889625"/>
            <a:ext cx="4667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Arial Rounded MT Bold" panose="020F0704030504030204" pitchFamily="34" charset="0"/>
              </a:rPr>
              <a:t>Percent Forage Utilization</a:t>
            </a:r>
          </a:p>
        </p:txBody>
      </p:sp>
      <p:sp>
        <p:nvSpPr>
          <p:cNvPr id="76809" name="Rectangle 18"/>
          <p:cNvSpPr>
            <a:spLocks noChangeArrowheads="1"/>
          </p:cNvSpPr>
          <p:nvPr/>
        </p:nvSpPr>
        <p:spPr bwMode="auto">
          <a:xfrm>
            <a:off x="2209800" y="1370013"/>
            <a:ext cx="5562600" cy="4171950"/>
          </a:xfrm>
          <a:prstGeom prst="rect">
            <a:avLst/>
          </a:prstGeom>
          <a:solidFill>
            <a:srgbClr val="EAEAEA"/>
          </a:solidFill>
          <a:ln w="412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Arial Rounded MT Bold" panose="020F0704030504030204" pitchFamily="34" charset="0"/>
            </a:endParaRPr>
          </a:p>
        </p:txBody>
      </p:sp>
      <p:sp>
        <p:nvSpPr>
          <p:cNvPr id="76810" name="Line 19"/>
          <p:cNvSpPr>
            <a:spLocks noChangeShapeType="1"/>
          </p:cNvSpPr>
          <p:nvPr/>
        </p:nvSpPr>
        <p:spPr bwMode="auto">
          <a:xfrm>
            <a:off x="2209800" y="4846638"/>
            <a:ext cx="556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11" name="Line 21"/>
          <p:cNvSpPr>
            <a:spLocks noChangeShapeType="1"/>
          </p:cNvSpPr>
          <p:nvPr/>
        </p:nvSpPr>
        <p:spPr bwMode="auto">
          <a:xfrm>
            <a:off x="2209800" y="4141788"/>
            <a:ext cx="556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12" name="Line 22"/>
          <p:cNvSpPr>
            <a:spLocks noChangeShapeType="1"/>
          </p:cNvSpPr>
          <p:nvPr/>
        </p:nvSpPr>
        <p:spPr bwMode="auto">
          <a:xfrm>
            <a:off x="2209800" y="3455988"/>
            <a:ext cx="556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13" name="Text Box 24"/>
          <p:cNvSpPr txBox="1">
            <a:spLocks noChangeArrowheads="1"/>
          </p:cNvSpPr>
          <p:nvPr/>
        </p:nvSpPr>
        <p:spPr bwMode="auto">
          <a:xfrm>
            <a:off x="2590800" y="4510088"/>
            <a:ext cx="355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 Rounded MT Bold" panose="020F0704030504030204" pitchFamily="34" charset="0"/>
              </a:rPr>
              <a:t>D</a:t>
            </a:r>
          </a:p>
        </p:txBody>
      </p:sp>
      <p:sp>
        <p:nvSpPr>
          <p:cNvPr id="76814" name="Text Box 25"/>
          <p:cNvSpPr txBox="1">
            <a:spLocks noChangeArrowheads="1"/>
          </p:cNvSpPr>
          <p:nvPr/>
        </p:nvSpPr>
        <p:spPr bwMode="auto">
          <a:xfrm>
            <a:off x="4419600" y="4357688"/>
            <a:ext cx="355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 Rounded MT Bold" panose="020F0704030504030204" pitchFamily="34" charset="0"/>
              </a:rPr>
              <a:t>D</a:t>
            </a:r>
          </a:p>
        </p:txBody>
      </p:sp>
      <p:sp>
        <p:nvSpPr>
          <p:cNvPr id="76815" name="Text Box 26"/>
          <p:cNvSpPr txBox="1">
            <a:spLocks noChangeArrowheads="1"/>
          </p:cNvSpPr>
          <p:nvPr/>
        </p:nvSpPr>
        <p:spPr bwMode="auto">
          <a:xfrm>
            <a:off x="6248400" y="3824288"/>
            <a:ext cx="355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 Rounded MT Bold" panose="020F0704030504030204" pitchFamily="34" charset="0"/>
              </a:rPr>
              <a:t>D</a:t>
            </a:r>
          </a:p>
        </p:txBody>
      </p:sp>
      <p:sp>
        <p:nvSpPr>
          <p:cNvPr id="76816" name="Line 27"/>
          <p:cNvSpPr>
            <a:spLocks noChangeShapeType="1"/>
          </p:cNvSpPr>
          <p:nvPr/>
        </p:nvSpPr>
        <p:spPr bwMode="auto">
          <a:xfrm>
            <a:off x="2209800" y="2743200"/>
            <a:ext cx="556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17" name="Line 29"/>
          <p:cNvSpPr>
            <a:spLocks noChangeShapeType="1"/>
          </p:cNvSpPr>
          <p:nvPr/>
        </p:nvSpPr>
        <p:spPr bwMode="auto">
          <a:xfrm>
            <a:off x="2209800" y="2057400"/>
            <a:ext cx="556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18" name="Text Box 32"/>
          <p:cNvSpPr txBox="1">
            <a:spLocks noChangeArrowheads="1"/>
          </p:cNvSpPr>
          <p:nvPr/>
        </p:nvSpPr>
        <p:spPr bwMode="auto">
          <a:xfrm>
            <a:off x="963613" y="6438900"/>
            <a:ext cx="2562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Arial Rounded MT Bold" panose="020F0704030504030204" pitchFamily="34" charset="0"/>
              </a:rPr>
              <a:t>(Launchbaugh, 1967)</a:t>
            </a:r>
          </a:p>
        </p:txBody>
      </p:sp>
      <p:sp>
        <p:nvSpPr>
          <p:cNvPr id="76819" name="Rectangle 36" descr="Wide downward diagonal"/>
          <p:cNvSpPr>
            <a:spLocks noChangeArrowheads="1"/>
          </p:cNvSpPr>
          <p:nvPr/>
        </p:nvSpPr>
        <p:spPr bwMode="auto">
          <a:xfrm>
            <a:off x="4419600" y="4724400"/>
            <a:ext cx="411163" cy="817563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Arial Rounded MT Bold" panose="020F0704030504030204" pitchFamily="34" charset="0"/>
            </a:endParaRPr>
          </a:p>
        </p:txBody>
      </p:sp>
      <p:sp>
        <p:nvSpPr>
          <p:cNvPr id="76820" name="Rectangle 37" descr="Wide downward diagonal"/>
          <p:cNvSpPr>
            <a:spLocks noChangeArrowheads="1"/>
          </p:cNvSpPr>
          <p:nvPr/>
        </p:nvSpPr>
        <p:spPr bwMode="auto">
          <a:xfrm>
            <a:off x="6248400" y="4267200"/>
            <a:ext cx="411163" cy="12731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Arial Rounded MT Bold" panose="020F0704030504030204" pitchFamily="34" charset="0"/>
            </a:endParaRPr>
          </a:p>
        </p:txBody>
      </p:sp>
      <p:sp>
        <p:nvSpPr>
          <p:cNvPr id="76821" name="Rectangle 38" descr="Wide downward diagonal"/>
          <p:cNvSpPr>
            <a:spLocks noChangeArrowheads="1"/>
          </p:cNvSpPr>
          <p:nvPr/>
        </p:nvSpPr>
        <p:spPr bwMode="auto">
          <a:xfrm>
            <a:off x="2590800" y="4876800"/>
            <a:ext cx="411163" cy="65722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Arial Rounded MT Bold" panose="020F0704030504030204" pitchFamily="34" charset="0"/>
            </a:endParaRPr>
          </a:p>
        </p:txBody>
      </p:sp>
      <p:sp>
        <p:nvSpPr>
          <p:cNvPr id="76822" name="Line 40"/>
          <p:cNvSpPr>
            <a:spLocks noChangeShapeType="1"/>
          </p:cNvSpPr>
          <p:nvPr/>
        </p:nvSpPr>
        <p:spPr bwMode="auto">
          <a:xfrm>
            <a:off x="2209800" y="1370013"/>
            <a:ext cx="556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23" name="Rectangle 45"/>
          <p:cNvSpPr>
            <a:spLocks noChangeArrowheads="1"/>
          </p:cNvSpPr>
          <p:nvPr/>
        </p:nvSpPr>
        <p:spPr bwMode="auto">
          <a:xfrm>
            <a:off x="3048000" y="3962400"/>
            <a:ext cx="411163" cy="15716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Arial Rounded MT Bold" panose="020F0704030504030204" pitchFamily="34" charset="0"/>
            </a:endParaRPr>
          </a:p>
        </p:txBody>
      </p:sp>
      <p:sp>
        <p:nvSpPr>
          <p:cNvPr id="76824" name="Rectangle 46"/>
          <p:cNvSpPr>
            <a:spLocks noChangeArrowheads="1"/>
          </p:cNvSpPr>
          <p:nvPr/>
        </p:nvSpPr>
        <p:spPr bwMode="auto">
          <a:xfrm>
            <a:off x="4876800" y="3429000"/>
            <a:ext cx="411163" cy="2105025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Arial Rounded MT Bold" panose="020F0704030504030204" pitchFamily="34" charset="0"/>
            </a:endParaRPr>
          </a:p>
        </p:txBody>
      </p:sp>
      <p:sp>
        <p:nvSpPr>
          <p:cNvPr id="76825" name="Rectangle 47"/>
          <p:cNvSpPr>
            <a:spLocks noChangeArrowheads="1"/>
          </p:cNvSpPr>
          <p:nvPr/>
        </p:nvSpPr>
        <p:spPr bwMode="auto">
          <a:xfrm>
            <a:off x="6705600" y="3048000"/>
            <a:ext cx="411163" cy="24860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Arial Rounded MT Bold" panose="020F0704030504030204" pitchFamily="34" charset="0"/>
            </a:endParaRPr>
          </a:p>
        </p:txBody>
      </p:sp>
      <p:sp>
        <p:nvSpPr>
          <p:cNvPr id="76826" name="Text Box 48"/>
          <p:cNvSpPr txBox="1">
            <a:spLocks noChangeArrowheads="1"/>
          </p:cNvSpPr>
          <p:nvPr/>
        </p:nvSpPr>
        <p:spPr bwMode="auto">
          <a:xfrm>
            <a:off x="2895600" y="3595688"/>
            <a:ext cx="677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 Rounded MT Bold" panose="020F0704030504030204" pitchFamily="34" charset="0"/>
              </a:rPr>
              <a:t>Avg.</a:t>
            </a:r>
          </a:p>
        </p:txBody>
      </p:sp>
      <p:sp>
        <p:nvSpPr>
          <p:cNvPr id="76827" name="Text Box 49"/>
          <p:cNvSpPr txBox="1">
            <a:spLocks noChangeArrowheads="1"/>
          </p:cNvSpPr>
          <p:nvPr/>
        </p:nvSpPr>
        <p:spPr bwMode="auto">
          <a:xfrm>
            <a:off x="4740275" y="2986088"/>
            <a:ext cx="677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 Rounded MT Bold" panose="020F0704030504030204" pitchFamily="34" charset="0"/>
              </a:rPr>
              <a:t>Avg.</a:t>
            </a:r>
          </a:p>
        </p:txBody>
      </p:sp>
      <p:sp>
        <p:nvSpPr>
          <p:cNvPr id="76828" name="Text Box 50"/>
          <p:cNvSpPr txBox="1">
            <a:spLocks noChangeArrowheads="1"/>
          </p:cNvSpPr>
          <p:nvPr/>
        </p:nvSpPr>
        <p:spPr bwMode="auto">
          <a:xfrm>
            <a:off x="6553200" y="2667000"/>
            <a:ext cx="6778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 Rounded MT Bold" panose="020F0704030504030204" pitchFamily="34" charset="0"/>
              </a:rPr>
              <a:t>Avg.</a:t>
            </a:r>
          </a:p>
        </p:txBody>
      </p:sp>
      <p:sp>
        <p:nvSpPr>
          <p:cNvPr id="76829" name="Text Box 52"/>
          <p:cNvSpPr txBox="1">
            <a:spLocks noChangeArrowheads="1"/>
          </p:cNvSpPr>
          <p:nvPr/>
        </p:nvSpPr>
        <p:spPr bwMode="auto">
          <a:xfrm>
            <a:off x="2971800" y="1416050"/>
            <a:ext cx="21923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latin typeface="Arial Rounded MT Bold" panose="020F0704030504030204" pitchFamily="34" charset="0"/>
              </a:rPr>
              <a:t>= 1956 Drought year</a:t>
            </a:r>
          </a:p>
        </p:txBody>
      </p:sp>
      <p:sp>
        <p:nvSpPr>
          <p:cNvPr id="44" name="Rectangle 45">
            <a:extLst/>
          </p:cNvPr>
          <p:cNvSpPr>
            <a:spLocks noChangeArrowheads="1"/>
          </p:cNvSpPr>
          <p:nvPr/>
        </p:nvSpPr>
        <p:spPr bwMode="auto">
          <a:xfrm>
            <a:off x="3551238" y="3657600"/>
            <a:ext cx="411162" cy="187801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/>
              </a:gs>
              <a:gs pos="100000">
                <a:schemeClr val="accent2"/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 Rounded MT Bold" pitchFamily="34" charset="0"/>
            </a:endParaRPr>
          </a:p>
        </p:txBody>
      </p:sp>
      <p:sp>
        <p:nvSpPr>
          <p:cNvPr id="76831" name="Text Box 24"/>
          <p:cNvSpPr txBox="1">
            <a:spLocks noChangeArrowheads="1"/>
          </p:cNvSpPr>
          <p:nvPr/>
        </p:nvSpPr>
        <p:spPr bwMode="auto">
          <a:xfrm>
            <a:off x="3581400" y="3135313"/>
            <a:ext cx="3508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 Rounded MT Bold" panose="020F0704030504030204" pitchFamily="34" charset="0"/>
              </a:rPr>
              <a:t>R</a:t>
            </a:r>
          </a:p>
        </p:txBody>
      </p:sp>
      <p:sp>
        <p:nvSpPr>
          <p:cNvPr id="76832" name="Text Box 24"/>
          <p:cNvSpPr txBox="1">
            <a:spLocks noChangeArrowheads="1"/>
          </p:cNvSpPr>
          <p:nvPr/>
        </p:nvSpPr>
        <p:spPr bwMode="auto">
          <a:xfrm>
            <a:off x="2774950" y="1408113"/>
            <a:ext cx="3365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latin typeface="Arial Rounded MT Bold" panose="020F0704030504030204" pitchFamily="34" charset="0"/>
              </a:rPr>
              <a:t>D</a:t>
            </a:r>
          </a:p>
        </p:txBody>
      </p:sp>
      <p:sp>
        <p:nvSpPr>
          <p:cNvPr id="47" name="Rectangle 46">
            <a:extLst/>
          </p:cNvPr>
          <p:cNvSpPr>
            <a:spLocks noChangeArrowheads="1"/>
          </p:cNvSpPr>
          <p:nvPr/>
        </p:nvSpPr>
        <p:spPr bwMode="auto">
          <a:xfrm>
            <a:off x="5380038" y="3200400"/>
            <a:ext cx="411162" cy="233521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/>
              </a:gs>
              <a:gs pos="100000">
                <a:srgbClr val="006600"/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 Rounded MT Bold" pitchFamily="34" charset="0"/>
            </a:endParaRPr>
          </a:p>
        </p:txBody>
      </p:sp>
      <p:sp>
        <p:nvSpPr>
          <p:cNvPr id="48" name="Rectangle 47">
            <a:extLst/>
          </p:cNvPr>
          <p:cNvSpPr>
            <a:spLocks noChangeArrowheads="1"/>
          </p:cNvSpPr>
          <p:nvPr/>
        </p:nvSpPr>
        <p:spPr bwMode="auto">
          <a:xfrm>
            <a:off x="7208838" y="2667000"/>
            <a:ext cx="411162" cy="286861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/>
              </a:gs>
              <a:gs pos="100000">
                <a:srgbClr val="FFFF00"/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 Rounded MT Bold" pitchFamily="34" charset="0"/>
            </a:endParaRPr>
          </a:p>
        </p:txBody>
      </p:sp>
      <p:sp>
        <p:nvSpPr>
          <p:cNvPr id="76835" name="Text Box 14"/>
          <p:cNvSpPr txBox="1">
            <a:spLocks noChangeArrowheads="1"/>
          </p:cNvSpPr>
          <p:nvPr/>
        </p:nvSpPr>
        <p:spPr bwMode="auto">
          <a:xfrm>
            <a:off x="1460500" y="3946525"/>
            <a:ext cx="793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Arial Rounded MT Bold" panose="020F0704030504030204" pitchFamily="34" charset="0"/>
              </a:rPr>
              <a:t>2000</a:t>
            </a:r>
          </a:p>
        </p:txBody>
      </p:sp>
      <p:sp>
        <p:nvSpPr>
          <p:cNvPr id="76836" name="Text Box 31"/>
          <p:cNvSpPr txBox="1">
            <a:spLocks noChangeArrowheads="1"/>
          </p:cNvSpPr>
          <p:nvPr/>
        </p:nvSpPr>
        <p:spPr bwMode="auto">
          <a:xfrm>
            <a:off x="1460500" y="2574925"/>
            <a:ext cx="793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Arial Rounded MT Bold" panose="020F0704030504030204" pitchFamily="34" charset="0"/>
              </a:rPr>
              <a:t>4000</a:t>
            </a:r>
          </a:p>
        </p:txBody>
      </p:sp>
      <p:sp>
        <p:nvSpPr>
          <p:cNvPr id="76837" name="Text Box 31"/>
          <p:cNvSpPr txBox="1">
            <a:spLocks noChangeArrowheads="1"/>
          </p:cNvSpPr>
          <p:nvPr/>
        </p:nvSpPr>
        <p:spPr bwMode="auto">
          <a:xfrm>
            <a:off x="1447800" y="1203325"/>
            <a:ext cx="793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Arial Rounded MT Bold" panose="020F0704030504030204" pitchFamily="34" charset="0"/>
              </a:rPr>
              <a:t>6000</a:t>
            </a:r>
          </a:p>
        </p:txBody>
      </p:sp>
      <p:sp>
        <p:nvSpPr>
          <p:cNvPr id="76838" name="Text Box 12"/>
          <p:cNvSpPr txBox="1">
            <a:spLocks noChangeArrowheads="1"/>
          </p:cNvSpPr>
          <p:nvPr/>
        </p:nvSpPr>
        <p:spPr bwMode="auto">
          <a:xfrm>
            <a:off x="1460500" y="4632325"/>
            <a:ext cx="793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Arial Rounded MT Bold" panose="020F0704030504030204" pitchFamily="34" charset="0"/>
              </a:rPr>
              <a:t>1000</a:t>
            </a:r>
          </a:p>
        </p:txBody>
      </p:sp>
      <p:sp>
        <p:nvSpPr>
          <p:cNvPr id="76839" name="Text Box 16"/>
          <p:cNvSpPr txBox="1">
            <a:spLocks noChangeArrowheads="1"/>
          </p:cNvSpPr>
          <p:nvPr/>
        </p:nvSpPr>
        <p:spPr bwMode="auto">
          <a:xfrm>
            <a:off x="1460500" y="3260725"/>
            <a:ext cx="793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Arial Rounded MT Bold" panose="020F0704030504030204" pitchFamily="34" charset="0"/>
              </a:rPr>
              <a:t>3000</a:t>
            </a:r>
          </a:p>
        </p:txBody>
      </p:sp>
      <p:sp>
        <p:nvSpPr>
          <p:cNvPr id="76840" name="Text Box 31"/>
          <p:cNvSpPr txBox="1">
            <a:spLocks noChangeArrowheads="1"/>
          </p:cNvSpPr>
          <p:nvPr/>
        </p:nvSpPr>
        <p:spPr bwMode="auto">
          <a:xfrm>
            <a:off x="1447800" y="1905000"/>
            <a:ext cx="793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Arial Rounded MT Bold" panose="020F0704030504030204" pitchFamily="34" charset="0"/>
              </a:rPr>
              <a:t>5000</a:t>
            </a:r>
          </a:p>
        </p:txBody>
      </p:sp>
      <p:sp>
        <p:nvSpPr>
          <p:cNvPr id="76841" name="Text Box 24"/>
          <p:cNvSpPr txBox="1">
            <a:spLocks noChangeArrowheads="1"/>
          </p:cNvSpPr>
          <p:nvPr/>
        </p:nvSpPr>
        <p:spPr bwMode="auto">
          <a:xfrm>
            <a:off x="7216775" y="2220913"/>
            <a:ext cx="3508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 Rounded MT Bold" panose="020F0704030504030204" pitchFamily="34" charset="0"/>
              </a:rPr>
              <a:t>R</a:t>
            </a:r>
          </a:p>
        </p:txBody>
      </p:sp>
      <p:sp>
        <p:nvSpPr>
          <p:cNvPr id="76842" name="Text Box 24"/>
          <p:cNvSpPr txBox="1">
            <a:spLocks noChangeArrowheads="1"/>
          </p:cNvSpPr>
          <p:nvPr/>
        </p:nvSpPr>
        <p:spPr bwMode="auto">
          <a:xfrm>
            <a:off x="5387975" y="2754313"/>
            <a:ext cx="3508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 Rounded MT Bold" panose="020F0704030504030204" pitchFamily="34" charset="0"/>
              </a:rPr>
              <a:t>R</a:t>
            </a:r>
          </a:p>
        </p:txBody>
      </p:sp>
      <p:sp>
        <p:nvSpPr>
          <p:cNvPr id="76843" name="Text Box 52"/>
          <p:cNvSpPr txBox="1">
            <a:spLocks noChangeArrowheads="1"/>
          </p:cNvSpPr>
          <p:nvPr/>
        </p:nvSpPr>
        <p:spPr bwMode="auto">
          <a:xfrm>
            <a:off x="2984500" y="1644650"/>
            <a:ext cx="23971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latin typeface="Arial Rounded MT Bold" panose="020F0704030504030204" pitchFamily="34" charset="0"/>
              </a:rPr>
              <a:t>= 1957 Recovery year</a:t>
            </a:r>
          </a:p>
        </p:txBody>
      </p:sp>
      <p:sp>
        <p:nvSpPr>
          <p:cNvPr id="76844" name="Text Box 24"/>
          <p:cNvSpPr txBox="1">
            <a:spLocks noChangeArrowheads="1"/>
          </p:cNvSpPr>
          <p:nvPr/>
        </p:nvSpPr>
        <p:spPr bwMode="auto">
          <a:xfrm>
            <a:off x="2787650" y="1636713"/>
            <a:ext cx="3317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latin typeface="Arial Rounded MT Bold" panose="020F0704030504030204" pitchFamily="34" charset="0"/>
              </a:rPr>
              <a:t>R</a:t>
            </a:r>
          </a:p>
        </p:txBody>
      </p:sp>
      <p:sp>
        <p:nvSpPr>
          <p:cNvPr id="76845" name="Text Box 12"/>
          <p:cNvSpPr txBox="1">
            <a:spLocks noChangeArrowheads="1"/>
          </p:cNvSpPr>
          <p:nvPr/>
        </p:nvSpPr>
        <p:spPr bwMode="auto">
          <a:xfrm>
            <a:off x="1905000" y="5318125"/>
            <a:ext cx="336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Arial Rounded MT Bold" panose="020F0704030504030204" pitchFamily="34" charset="0"/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Box 1"/>
          <p:cNvSpPr txBox="1">
            <a:spLocks noChangeArrowheads="1"/>
          </p:cNvSpPr>
          <p:nvPr/>
        </p:nvSpPr>
        <p:spPr bwMode="auto">
          <a:xfrm>
            <a:off x="152400" y="0"/>
            <a:ext cx="5257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Arial Rounded MT Bold" panose="020F0704030504030204" pitchFamily="34" charset="0"/>
              </a:rPr>
              <a:t>At a moderate stocking rate, some years will have excess forage…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825" y="63500"/>
            <a:ext cx="5413375" cy="664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"/>
          <p:cNvSpPr>
            <a:spLocks noChangeArrowheads="1"/>
          </p:cNvSpPr>
          <p:nvPr/>
        </p:nvSpPr>
        <p:spPr bwMode="auto">
          <a:xfrm>
            <a:off x="306388" y="274638"/>
            <a:ext cx="6000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Arial Rounded MT Bold" panose="020F0704030504030204" pitchFamily="34" charset="0"/>
              </a:rPr>
              <a:t>5. </a:t>
            </a:r>
          </a:p>
        </p:txBody>
      </p:sp>
      <p:pic>
        <p:nvPicPr>
          <p:cNvPr id="7885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1143000"/>
            <a:ext cx="8915400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990600" y="1219200"/>
            <a:ext cx="3657600" cy="182880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676775" y="3048000"/>
            <a:ext cx="4086225" cy="198120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648200" y="3048000"/>
            <a:ext cx="396240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648200" y="1600200"/>
            <a:ext cx="3429000" cy="137160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95313" y="2971800"/>
            <a:ext cx="396240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304800" y="3048000"/>
            <a:ext cx="4252913" cy="1914525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04800" y="4991100"/>
            <a:ext cx="8594725" cy="47625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90600" y="1190625"/>
            <a:ext cx="7364413" cy="149225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8077200" y="1339850"/>
            <a:ext cx="0" cy="26035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 flipV="1">
            <a:off x="8355013" y="1339850"/>
            <a:ext cx="498475" cy="372745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304800" y="1190625"/>
            <a:ext cx="650875" cy="3824288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4602163" y="1287463"/>
            <a:ext cx="60325" cy="372745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Freeform 37"/>
          <p:cNvSpPr/>
          <p:nvPr/>
        </p:nvSpPr>
        <p:spPr>
          <a:xfrm>
            <a:off x="2576513" y="2016125"/>
            <a:ext cx="4346575" cy="2284413"/>
          </a:xfrm>
          <a:custGeom>
            <a:avLst/>
            <a:gdLst>
              <a:gd name="connsiteX0" fmla="*/ 2088726 w 4327530"/>
              <a:gd name="connsiteY0" fmla="*/ 124691 h 2284931"/>
              <a:gd name="connsiteX1" fmla="*/ 3387590 w 4327530"/>
              <a:gd name="connsiteY1" fmla="*/ 176646 h 2284931"/>
              <a:gd name="connsiteX2" fmla="*/ 4146126 w 4327530"/>
              <a:gd name="connsiteY2" fmla="*/ 748146 h 2284931"/>
              <a:gd name="connsiteX3" fmla="*/ 4281208 w 4327530"/>
              <a:gd name="connsiteY3" fmla="*/ 1392382 h 2284931"/>
              <a:gd name="connsiteX4" fmla="*/ 3501890 w 4327530"/>
              <a:gd name="connsiteY4" fmla="*/ 2171700 h 2284931"/>
              <a:gd name="connsiteX5" fmla="*/ 1569181 w 4327530"/>
              <a:gd name="connsiteY5" fmla="*/ 2254828 h 2284931"/>
              <a:gd name="connsiteX6" fmla="*/ 311881 w 4327530"/>
              <a:gd name="connsiteY6" fmla="*/ 1922319 h 2284931"/>
              <a:gd name="connsiteX7" fmla="*/ 153 w 4327530"/>
              <a:gd name="connsiteY7" fmla="*/ 945573 h 2284931"/>
              <a:gd name="connsiteX8" fmla="*/ 332663 w 4327530"/>
              <a:gd name="connsiteY8" fmla="*/ 207819 h 2284931"/>
              <a:gd name="connsiteX9" fmla="*/ 2067944 w 4327530"/>
              <a:gd name="connsiteY9" fmla="*/ 0 h 2284931"/>
              <a:gd name="connsiteX10" fmla="*/ 2067944 w 4327530"/>
              <a:gd name="connsiteY10" fmla="*/ 0 h 2284931"/>
              <a:gd name="connsiteX0" fmla="*/ 2088726 w 4327530"/>
              <a:gd name="connsiteY0" fmla="*/ 31173 h 2284931"/>
              <a:gd name="connsiteX1" fmla="*/ 3387590 w 4327530"/>
              <a:gd name="connsiteY1" fmla="*/ 176646 h 2284931"/>
              <a:gd name="connsiteX2" fmla="*/ 4146126 w 4327530"/>
              <a:gd name="connsiteY2" fmla="*/ 748146 h 2284931"/>
              <a:gd name="connsiteX3" fmla="*/ 4281208 w 4327530"/>
              <a:gd name="connsiteY3" fmla="*/ 1392382 h 2284931"/>
              <a:gd name="connsiteX4" fmla="*/ 3501890 w 4327530"/>
              <a:gd name="connsiteY4" fmla="*/ 2171700 h 2284931"/>
              <a:gd name="connsiteX5" fmla="*/ 1569181 w 4327530"/>
              <a:gd name="connsiteY5" fmla="*/ 2254828 h 2284931"/>
              <a:gd name="connsiteX6" fmla="*/ 311881 w 4327530"/>
              <a:gd name="connsiteY6" fmla="*/ 1922319 h 2284931"/>
              <a:gd name="connsiteX7" fmla="*/ 153 w 4327530"/>
              <a:gd name="connsiteY7" fmla="*/ 945573 h 2284931"/>
              <a:gd name="connsiteX8" fmla="*/ 332663 w 4327530"/>
              <a:gd name="connsiteY8" fmla="*/ 207819 h 2284931"/>
              <a:gd name="connsiteX9" fmla="*/ 2067944 w 4327530"/>
              <a:gd name="connsiteY9" fmla="*/ 0 h 2284931"/>
              <a:gd name="connsiteX10" fmla="*/ 2067944 w 4327530"/>
              <a:gd name="connsiteY10" fmla="*/ 0 h 2284931"/>
              <a:gd name="connsiteX0" fmla="*/ 2093859 w 4332663"/>
              <a:gd name="connsiteY0" fmla="*/ 31173 h 2284931"/>
              <a:gd name="connsiteX1" fmla="*/ 3392723 w 4332663"/>
              <a:gd name="connsiteY1" fmla="*/ 176646 h 2284931"/>
              <a:gd name="connsiteX2" fmla="*/ 4151259 w 4332663"/>
              <a:gd name="connsiteY2" fmla="*/ 748146 h 2284931"/>
              <a:gd name="connsiteX3" fmla="*/ 4286341 w 4332663"/>
              <a:gd name="connsiteY3" fmla="*/ 1392382 h 2284931"/>
              <a:gd name="connsiteX4" fmla="*/ 3507023 w 4332663"/>
              <a:gd name="connsiteY4" fmla="*/ 2171700 h 2284931"/>
              <a:gd name="connsiteX5" fmla="*/ 1574314 w 4332663"/>
              <a:gd name="connsiteY5" fmla="*/ 2254828 h 2284931"/>
              <a:gd name="connsiteX6" fmla="*/ 317014 w 4332663"/>
              <a:gd name="connsiteY6" fmla="*/ 1922319 h 2284931"/>
              <a:gd name="connsiteX7" fmla="*/ 5286 w 4332663"/>
              <a:gd name="connsiteY7" fmla="*/ 945573 h 2284931"/>
              <a:gd name="connsiteX8" fmla="*/ 483268 w 4332663"/>
              <a:gd name="connsiteY8" fmla="*/ 270164 h 2284931"/>
              <a:gd name="connsiteX9" fmla="*/ 2073077 w 4332663"/>
              <a:gd name="connsiteY9" fmla="*/ 0 h 2284931"/>
              <a:gd name="connsiteX10" fmla="*/ 2073077 w 4332663"/>
              <a:gd name="connsiteY10" fmla="*/ 0 h 2284931"/>
              <a:gd name="connsiteX0" fmla="*/ 2089760 w 4328564"/>
              <a:gd name="connsiteY0" fmla="*/ 31173 h 2298436"/>
              <a:gd name="connsiteX1" fmla="*/ 3388624 w 4328564"/>
              <a:gd name="connsiteY1" fmla="*/ 176646 h 2298436"/>
              <a:gd name="connsiteX2" fmla="*/ 4147160 w 4328564"/>
              <a:gd name="connsiteY2" fmla="*/ 748146 h 2298436"/>
              <a:gd name="connsiteX3" fmla="*/ 4282242 w 4328564"/>
              <a:gd name="connsiteY3" fmla="*/ 1392382 h 2298436"/>
              <a:gd name="connsiteX4" fmla="*/ 3502924 w 4328564"/>
              <a:gd name="connsiteY4" fmla="*/ 2171700 h 2298436"/>
              <a:gd name="connsiteX5" fmla="*/ 1570215 w 4328564"/>
              <a:gd name="connsiteY5" fmla="*/ 2254828 h 2298436"/>
              <a:gd name="connsiteX6" fmla="*/ 385651 w 4328564"/>
              <a:gd name="connsiteY6" fmla="*/ 1735283 h 2298436"/>
              <a:gd name="connsiteX7" fmla="*/ 1187 w 4328564"/>
              <a:gd name="connsiteY7" fmla="*/ 945573 h 2298436"/>
              <a:gd name="connsiteX8" fmla="*/ 479169 w 4328564"/>
              <a:gd name="connsiteY8" fmla="*/ 270164 h 2298436"/>
              <a:gd name="connsiteX9" fmla="*/ 2068978 w 4328564"/>
              <a:gd name="connsiteY9" fmla="*/ 0 h 2298436"/>
              <a:gd name="connsiteX10" fmla="*/ 2068978 w 4328564"/>
              <a:gd name="connsiteY10" fmla="*/ 0 h 2298436"/>
              <a:gd name="connsiteX0" fmla="*/ 2089760 w 4342232"/>
              <a:gd name="connsiteY0" fmla="*/ 31173 h 2298436"/>
              <a:gd name="connsiteX1" fmla="*/ 3388624 w 4342232"/>
              <a:gd name="connsiteY1" fmla="*/ 176646 h 2298436"/>
              <a:gd name="connsiteX2" fmla="*/ 4188724 w 4342232"/>
              <a:gd name="connsiteY2" fmla="*/ 737755 h 2298436"/>
              <a:gd name="connsiteX3" fmla="*/ 4282242 w 4342232"/>
              <a:gd name="connsiteY3" fmla="*/ 1392382 h 2298436"/>
              <a:gd name="connsiteX4" fmla="*/ 3502924 w 4342232"/>
              <a:gd name="connsiteY4" fmla="*/ 2171700 h 2298436"/>
              <a:gd name="connsiteX5" fmla="*/ 1570215 w 4342232"/>
              <a:gd name="connsiteY5" fmla="*/ 2254828 h 2298436"/>
              <a:gd name="connsiteX6" fmla="*/ 385651 w 4342232"/>
              <a:gd name="connsiteY6" fmla="*/ 1735283 h 2298436"/>
              <a:gd name="connsiteX7" fmla="*/ 1187 w 4342232"/>
              <a:gd name="connsiteY7" fmla="*/ 945573 h 2298436"/>
              <a:gd name="connsiteX8" fmla="*/ 479169 w 4342232"/>
              <a:gd name="connsiteY8" fmla="*/ 270164 h 2298436"/>
              <a:gd name="connsiteX9" fmla="*/ 2068978 w 4342232"/>
              <a:gd name="connsiteY9" fmla="*/ 0 h 2298436"/>
              <a:gd name="connsiteX10" fmla="*/ 2068978 w 4342232"/>
              <a:gd name="connsiteY10" fmla="*/ 0 h 2298436"/>
              <a:gd name="connsiteX0" fmla="*/ 2089760 w 4346061"/>
              <a:gd name="connsiteY0" fmla="*/ 31173 h 2290640"/>
              <a:gd name="connsiteX1" fmla="*/ 3388624 w 4346061"/>
              <a:gd name="connsiteY1" fmla="*/ 176646 h 2290640"/>
              <a:gd name="connsiteX2" fmla="*/ 4188724 w 4346061"/>
              <a:gd name="connsiteY2" fmla="*/ 737755 h 2290640"/>
              <a:gd name="connsiteX3" fmla="*/ 4282242 w 4346061"/>
              <a:gd name="connsiteY3" fmla="*/ 1392382 h 2290640"/>
              <a:gd name="connsiteX4" fmla="*/ 3450969 w 4346061"/>
              <a:gd name="connsiteY4" fmla="*/ 2150918 h 2290640"/>
              <a:gd name="connsiteX5" fmla="*/ 1570215 w 4346061"/>
              <a:gd name="connsiteY5" fmla="*/ 2254828 h 2290640"/>
              <a:gd name="connsiteX6" fmla="*/ 385651 w 4346061"/>
              <a:gd name="connsiteY6" fmla="*/ 1735283 h 2290640"/>
              <a:gd name="connsiteX7" fmla="*/ 1187 w 4346061"/>
              <a:gd name="connsiteY7" fmla="*/ 945573 h 2290640"/>
              <a:gd name="connsiteX8" fmla="*/ 479169 w 4346061"/>
              <a:gd name="connsiteY8" fmla="*/ 270164 h 2290640"/>
              <a:gd name="connsiteX9" fmla="*/ 2068978 w 4346061"/>
              <a:gd name="connsiteY9" fmla="*/ 0 h 2290640"/>
              <a:gd name="connsiteX10" fmla="*/ 2068978 w 4346061"/>
              <a:gd name="connsiteY10" fmla="*/ 0 h 2290640"/>
              <a:gd name="connsiteX0" fmla="*/ 2089760 w 4347594"/>
              <a:gd name="connsiteY0" fmla="*/ 31173 h 2284084"/>
              <a:gd name="connsiteX1" fmla="*/ 3388624 w 4347594"/>
              <a:gd name="connsiteY1" fmla="*/ 176646 h 2284084"/>
              <a:gd name="connsiteX2" fmla="*/ 4188724 w 4347594"/>
              <a:gd name="connsiteY2" fmla="*/ 737755 h 2284084"/>
              <a:gd name="connsiteX3" fmla="*/ 4282242 w 4347594"/>
              <a:gd name="connsiteY3" fmla="*/ 1392382 h 2284084"/>
              <a:gd name="connsiteX4" fmla="*/ 3430188 w 4347594"/>
              <a:gd name="connsiteY4" fmla="*/ 2130137 h 2284084"/>
              <a:gd name="connsiteX5" fmla="*/ 1570215 w 4347594"/>
              <a:gd name="connsiteY5" fmla="*/ 2254828 h 2284084"/>
              <a:gd name="connsiteX6" fmla="*/ 385651 w 4347594"/>
              <a:gd name="connsiteY6" fmla="*/ 1735283 h 2284084"/>
              <a:gd name="connsiteX7" fmla="*/ 1187 w 4347594"/>
              <a:gd name="connsiteY7" fmla="*/ 945573 h 2284084"/>
              <a:gd name="connsiteX8" fmla="*/ 479169 w 4347594"/>
              <a:gd name="connsiteY8" fmla="*/ 270164 h 2284084"/>
              <a:gd name="connsiteX9" fmla="*/ 2068978 w 4347594"/>
              <a:gd name="connsiteY9" fmla="*/ 0 h 2284084"/>
              <a:gd name="connsiteX10" fmla="*/ 2068978 w 4347594"/>
              <a:gd name="connsiteY10" fmla="*/ 0 h 2284084"/>
              <a:gd name="connsiteX0" fmla="*/ 2089760 w 4347594"/>
              <a:gd name="connsiteY0" fmla="*/ 31173 h 2284084"/>
              <a:gd name="connsiteX1" fmla="*/ 3388624 w 4347594"/>
              <a:gd name="connsiteY1" fmla="*/ 176646 h 2284084"/>
              <a:gd name="connsiteX2" fmla="*/ 4188724 w 4347594"/>
              <a:gd name="connsiteY2" fmla="*/ 737755 h 2284084"/>
              <a:gd name="connsiteX3" fmla="*/ 4282242 w 4347594"/>
              <a:gd name="connsiteY3" fmla="*/ 1392382 h 2284084"/>
              <a:gd name="connsiteX4" fmla="*/ 3430188 w 4347594"/>
              <a:gd name="connsiteY4" fmla="*/ 2130137 h 2284084"/>
              <a:gd name="connsiteX5" fmla="*/ 1570215 w 4347594"/>
              <a:gd name="connsiteY5" fmla="*/ 2254828 h 2284084"/>
              <a:gd name="connsiteX6" fmla="*/ 385651 w 4347594"/>
              <a:gd name="connsiteY6" fmla="*/ 1735283 h 2284084"/>
              <a:gd name="connsiteX7" fmla="*/ 1187 w 4347594"/>
              <a:gd name="connsiteY7" fmla="*/ 945573 h 2284084"/>
              <a:gd name="connsiteX8" fmla="*/ 479169 w 4347594"/>
              <a:gd name="connsiteY8" fmla="*/ 311728 h 2284084"/>
              <a:gd name="connsiteX9" fmla="*/ 2068978 w 4347594"/>
              <a:gd name="connsiteY9" fmla="*/ 0 h 2284084"/>
              <a:gd name="connsiteX10" fmla="*/ 2068978 w 4347594"/>
              <a:gd name="connsiteY10" fmla="*/ 0 h 2284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347594" h="2284084">
                <a:moveTo>
                  <a:pt x="2089760" y="31173"/>
                </a:moveTo>
                <a:cubicBezTo>
                  <a:pt x="2567742" y="5196"/>
                  <a:pt x="3038797" y="58882"/>
                  <a:pt x="3388624" y="176646"/>
                </a:cubicBezTo>
                <a:cubicBezTo>
                  <a:pt x="3738451" y="294410"/>
                  <a:pt x="4039788" y="535132"/>
                  <a:pt x="4188724" y="737755"/>
                </a:cubicBezTo>
                <a:cubicBezTo>
                  <a:pt x="4337660" y="940378"/>
                  <a:pt x="4408665" y="1160318"/>
                  <a:pt x="4282242" y="1392382"/>
                </a:cubicBezTo>
                <a:cubicBezTo>
                  <a:pt x="4155819" y="1624446"/>
                  <a:pt x="3882193" y="1986396"/>
                  <a:pt x="3430188" y="2130137"/>
                </a:cubicBezTo>
                <a:cubicBezTo>
                  <a:pt x="2978184" y="2273878"/>
                  <a:pt x="2077638" y="2320637"/>
                  <a:pt x="1570215" y="2254828"/>
                </a:cubicBezTo>
                <a:cubicBezTo>
                  <a:pt x="1062792" y="2189019"/>
                  <a:pt x="647156" y="1953492"/>
                  <a:pt x="385651" y="1735283"/>
                </a:cubicBezTo>
                <a:cubicBezTo>
                  <a:pt x="124146" y="1517074"/>
                  <a:pt x="-14399" y="1182832"/>
                  <a:pt x="1187" y="945573"/>
                </a:cubicBezTo>
                <a:cubicBezTo>
                  <a:pt x="16773" y="708314"/>
                  <a:pt x="134537" y="469324"/>
                  <a:pt x="479169" y="311728"/>
                </a:cubicBezTo>
                <a:cubicBezTo>
                  <a:pt x="823801" y="154132"/>
                  <a:pt x="1804010" y="51955"/>
                  <a:pt x="2068978" y="0"/>
                </a:cubicBezTo>
                <a:lnTo>
                  <a:pt x="2068978" y="0"/>
                </a:lnTo>
              </a:path>
            </a:pathLst>
          </a:custGeom>
          <a:noFill/>
          <a:ln w="38100">
            <a:solidFill>
              <a:schemeClr val="accent2"/>
            </a:solidFill>
            <a:headEnd type="none" w="med" len="med"/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8865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263" y="228600"/>
            <a:ext cx="973137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"/>
          <p:cNvSpPr>
            <a:spLocks noChangeArrowheads="1"/>
          </p:cNvSpPr>
          <p:nvPr/>
        </p:nvSpPr>
        <p:spPr bwMode="auto">
          <a:xfrm>
            <a:off x="304800" y="304800"/>
            <a:ext cx="853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Arial Rounded MT Bold" panose="020F0704030504030204" pitchFamily="34" charset="0"/>
              </a:rPr>
              <a:t>6. Tall residual heights results in faster regrowth </a:t>
            </a:r>
            <a:endParaRPr lang="en-US" altLang="en-US" sz="2800" b="1">
              <a:latin typeface="Arial Rounded MT Bold" panose="020F0704030504030204" pitchFamily="34" charset="0"/>
            </a:endParaRPr>
          </a:p>
        </p:txBody>
      </p:sp>
      <p:pic>
        <p:nvPicPr>
          <p:cNvPr id="8089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TextBox 4"/>
          <p:cNvSpPr txBox="1">
            <a:spLocks noChangeArrowheads="1"/>
          </p:cNvSpPr>
          <p:nvPr/>
        </p:nvSpPr>
        <p:spPr bwMode="auto">
          <a:xfrm>
            <a:off x="762000" y="304800"/>
            <a:ext cx="7319963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Arial Rounded MT Bold" panose="020F0704030504030204" pitchFamily="34" charset="0"/>
              </a:rPr>
              <a:t>For greater individual gain, rotate quickly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b="1">
              <a:latin typeface="Arial Rounded MT Bold" panose="020F07040305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b="1">
              <a:latin typeface="Arial Rounded MT Bold" panose="020F07040305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Arial Rounded MT Bold" panose="020F0704030504030204" pitchFamily="34" charset="0"/>
              </a:rPr>
              <a:t>For greater pounds of forage, occupy only once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Arial Rounded MT Bold" panose="020F0704030504030204" pitchFamily="34" charset="0"/>
              </a:rPr>
              <a:t>or twice per season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4"/>
          <p:cNvSpPr txBox="1">
            <a:spLocks noChangeArrowheads="1"/>
          </p:cNvSpPr>
          <p:nvPr/>
        </p:nvSpPr>
        <p:spPr bwMode="auto">
          <a:xfrm>
            <a:off x="228600" y="76200"/>
            <a:ext cx="8686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FF00"/>
                </a:solidFill>
                <a:latin typeface="Arial Rounded MT Bold" panose="020F0704030504030204" pitchFamily="34" charset="0"/>
              </a:rPr>
              <a:t>Native Rangeland Response to Extreme Drought or Extreme Moisture</a:t>
            </a:r>
          </a:p>
        </p:txBody>
      </p:sp>
      <p:sp>
        <p:nvSpPr>
          <p:cNvPr id="81923" name="Rectangle 5"/>
          <p:cNvSpPr>
            <a:spLocks noChangeArrowheads="1"/>
          </p:cNvSpPr>
          <p:nvPr/>
        </p:nvSpPr>
        <p:spPr bwMode="auto">
          <a:xfrm>
            <a:off x="1066800" y="1219200"/>
            <a:ext cx="7010400" cy="51816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81924" name="Text Box 6"/>
          <p:cNvSpPr txBox="1">
            <a:spLocks noChangeArrowheads="1"/>
          </p:cNvSpPr>
          <p:nvPr/>
        </p:nvSpPr>
        <p:spPr bwMode="auto">
          <a:xfrm>
            <a:off x="6242050" y="5562600"/>
            <a:ext cx="1377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Arial Rounded MT Bold" panose="020F0704030504030204" pitchFamily="34" charset="0"/>
              </a:rPr>
              <a:t>Lgt 38%</a:t>
            </a:r>
          </a:p>
        </p:txBody>
      </p:sp>
      <p:sp>
        <p:nvSpPr>
          <p:cNvPr id="81925" name="Text Box 7"/>
          <p:cNvSpPr txBox="1">
            <a:spLocks noChangeArrowheads="1"/>
          </p:cNvSpPr>
          <p:nvPr/>
        </p:nvSpPr>
        <p:spPr bwMode="auto">
          <a:xfrm>
            <a:off x="4308475" y="5557838"/>
            <a:ext cx="1558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Arial Rounded MT Bold" panose="020F0704030504030204" pitchFamily="34" charset="0"/>
              </a:rPr>
              <a:t>Mod 47%</a:t>
            </a:r>
          </a:p>
        </p:txBody>
      </p:sp>
      <p:sp>
        <p:nvSpPr>
          <p:cNvPr id="81926" name="Text Box 8"/>
          <p:cNvSpPr txBox="1">
            <a:spLocks noChangeArrowheads="1"/>
          </p:cNvSpPr>
          <p:nvPr/>
        </p:nvSpPr>
        <p:spPr bwMode="auto">
          <a:xfrm>
            <a:off x="2579688" y="5557838"/>
            <a:ext cx="14589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Arial Rounded MT Bold" panose="020F0704030504030204" pitchFamily="34" charset="0"/>
              </a:rPr>
              <a:t>Hvy 66%</a:t>
            </a:r>
          </a:p>
        </p:txBody>
      </p:sp>
      <p:sp>
        <p:nvSpPr>
          <p:cNvPr id="81927" name="Text Box 9"/>
          <p:cNvSpPr txBox="1">
            <a:spLocks noChangeArrowheads="1"/>
          </p:cNvSpPr>
          <p:nvPr/>
        </p:nvSpPr>
        <p:spPr bwMode="auto">
          <a:xfrm rot="-5400000">
            <a:off x="-350044" y="3234532"/>
            <a:ext cx="3281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Arial Rounded MT Bold" panose="020F0704030504030204" pitchFamily="34" charset="0"/>
              </a:rPr>
              <a:t>New Growth lbs/acre</a:t>
            </a:r>
          </a:p>
        </p:txBody>
      </p:sp>
      <p:sp>
        <p:nvSpPr>
          <p:cNvPr id="81928" name="Text Box 17"/>
          <p:cNvSpPr txBox="1">
            <a:spLocks noChangeArrowheads="1"/>
          </p:cNvSpPr>
          <p:nvPr/>
        </p:nvSpPr>
        <p:spPr bwMode="auto">
          <a:xfrm>
            <a:off x="2784475" y="5889625"/>
            <a:ext cx="4667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Arial Rounded MT Bold" panose="020F0704030504030204" pitchFamily="34" charset="0"/>
              </a:rPr>
              <a:t>Percent Forage Utilization</a:t>
            </a:r>
          </a:p>
        </p:txBody>
      </p:sp>
      <p:sp>
        <p:nvSpPr>
          <p:cNvPr id="81929" name="Rectangle 18"/>
          <p:cNvSpPr>
            <a:spLocks noChangeArrowheads="1"/>
          </p:cNvSpPr>
          <p:nvPr/>
        </p:nvSpPr>
        <p:spPr bwMode="auto">
          <a:xfrm>
            <a:off x="2209800" y="1370013"/>
            <a:ext cx="5562600" cy="4171950"/>
          </a:xfrm>
          <a:prstGeom prst="rect">
            <a:avLst/>
          </a:prstGeom>
          <a:solidFill>
            <a:srgbClr val="EAEAEA"/>
          </a:solidFill>
          <a:ln w="412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Arial Rounded MT Bold" panose="020F0704030504030204" pitchFamily="34" charset="0"/>
            </a:endParaRPr>
          </a:p>
        </p:txBody>
      </p:sp>
      <p:sp>
        <p:nvSpPr>
          <p:cNvPr id="81930" name="Line 19"/>
          <p:cNvSpPr>
            <a:spLocks noChangeShapeType="1"/>
          </p:cNvSpPr>
          <p:nvPr/>
        </p:nvSpPr>
        <p:spPr bwMode="auto">
          <a:xfrm>
            <a:off x="2209800" y="4846638"/>
            <a:ext cx="556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1" name="Line 21"/>
          <p:cNvSpPr>
            <a:spLocks noChangeShapeType="1"/>
          </p:cNvSpPr>
          <p:nvPr/>
        </p:nvSpPr>
        <p:spPr bwMode="auto">
          <a:xfrm>
            <a:off x="2209800" y="4141788"/>
            <a:ext cx="556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2" name="Line 22"/>
          <p:cNvSpPr>
            <a:spLocks noChangeShapeType="1"/>
          </p:cNvSpPr>
          <p:nvPr/>
        </p:nvSpPr>
        <p:spPr bwMode="auto">
          <a:xfrm>
            <a:off x="2209800" y="3455988"/>
            <a:ext cx="556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3" name="Text Box 24"/>
          <p:cNvSpPr txBox="1">
            <a:spLocks noChangeArrowheads="1"/>
          </p:cNvSpPr>
          <p:nvPr/>
        </p:nvSpPr>
        <p:spPr bwMode="auto">
          <a:xfrm>
            <a:off x="2590800" y="4510088"/>
            <a:ext cx="355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 Rounded MT Bold" panose="020F0704030504030204" pitchFamily="34" charset="0"/>
              </a:rPr>
              <a:t>D</a:t>
            </a:r>
          </a:p>
        </p:txBody>
      </p:sp>
      <p:sp>
        <p:nvSpPr>
          <p:cNvPr id="81934" name="Text Box 25"/>
          <p:cNvSpPr txBox="1">
            <a:spLocks noChangeArrowheads="1"/>
          </p:cNvSpPr>
          <p:nvPr/>
        </p:nvSpPr>
        <p:spPr bwMode="auto">
          <a:xfrm>
            <a:off x="4419600" y="4357688"/>
            <a:ext cx="355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 Rounded MT Bold" panose="020F0704030504030204" pitchFamily="34" charset="0"/>
              </a:rPr>
              <a:t>D</a:t>
            </a:r>
          </a:p>
        </p:txBody>
      </p:sp>
      <p:sp>
        <p:nvSpPr>
          <p:cNvPr id="81935" name="Text Box 26"/>
          <p:cNvSpPr txBox="1">
            <a:spLocks noChangeArrowheads="1"/>
          </p:cNvSpPr>
          <p:nvPr/>
        </p:nvSpPr>
        <p:spPr bwMode="auto">
          <a:xfrm>
            <a:off x="6248400" y="3824288"/>
            <a:ext cx="355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 Rounded MT Bold" panose="020F0704030504030204" pitchFamily="34" charset="0"/>
              </a:rPr>
              <a:t>D</a:t>
            </a:r>
          </a:p>
        </p:txBody>
      </p:sp>
      <p:sp>
        <p:nvSpPr>
          <p:cNvPr id="81936" name="Line 27"/>
          <p:cNvSpPr>
            <a:spLocks noChangeShapeType="1"/>
          </p:cNvSpPr>
          <p:nvPr/>
        </p:nvSpPr>
        <p:spPr bwMode="auto">
          <a:xfrm>
            <a:off x="2209800" y="2743200"/>
            <a:ext cx="556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7" name="Line 29"/>
          <p:cNvSpPr>
            <a:spLocks noChangeShapeType="1"/>
          </p:cNvSpPr>
          <p:nvPr/>
        </p:nvSpPr>
        <p:spPr bwMode="auto">
          <a:xfrm>
            <a:off x="2209800" y="2057400"/>
            <a:ext cx="556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8" name="Rectangle 36" descr="Wide downward diagonal"/>
          <p:cNvSpPr>
            <a:spLocks noChangeArrowheads="1"/>
          </p:cNvSpPr>
          <p:nvPr/>
        </p:nvSpPr>
        <p:spPr bwMode="auto">
          <a:xfrm>
            <a:off x="4419600" y="4724400"/>
            <a:ext cx="411163" cy="817563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Arial Rounded MT Bold" panose="020F0704030504030204" pitchFamily="34" charset="0"/>
            </a:endParaRPr>
          </a:p>
        </p:txBody>
      </p:sp>
      <p:sp>
        <p:nvSpPr>
          <p:cNvPr id="81939" name="Rectangle 37" descr="Wide downward diagonal"/>
          <p:cNvSpPr>
            <a:spLocks noChangeArrowheads="1"/>
          </p:cNvSpPr>
          <p:nvPr/>
        </p:nvSpPr>
        <p:spPr bwMode="auto">
          <a:xfrm>
            <a:off x="6248400" y="4267200"/>
            <a:ext cx="411163" cy="12731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Arial Rounded MT Bold" panose="020F0704030504030204" pitchFamily="34" charset="0"/>
            </a:endParaRPr>
          </a:p>
        </p:txBody>
      </p:sp>
      <p:sp>
        <p:nvSpPr>
          <p:cNvPr id="81940" name="Rectangle 38" descr="Wide downward diagonal"/>
          <p:cNvSpPr>
            <a:spLocks noChangeArrowheads="1"/>
          </p:cNvSpPr>
          <p:nvPr/>
        </p:nvSpPr>
        <p:spPr bwMode="auto">
          <a:xfrm>
            <a:off x="2590800" y="4876800"/>
            <a:ext cx="411163" cy="657225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Arial Rounded MT Bold" panose="020F0704030504030204" pitchFamily="34" charset="0"/>
            </a:endParaRPr>
          </a:p>
        </p:txBody>
      </p:sp>
      <p:sp>
        <p:nvSpPr>
          <p:cNvPr id="81941" name="Line 40"/>
          <p:cNvSpPr>
            <a:spLocks noChangeShapeType="1"/>
          </p:cNvSpPr>
          <p:nvPr/>
        </p:nvSpPr>
        <p:spPr bwMode="auto">
          <a:xfrm>
            <a:off x="2209800" y="1370013"/>
            <a:ext cx="556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42" name="Rectangle 45"/>
          <p:cNvSpPr>
            <a:spLocks noChangeArrowheads="1"/>
          </p:cNvSpPr>
          <p:nvPr/>
        </p:nvSpPr>
        <p:spPr bwMode="auto">
          <a:xfrm>
            <a:off x="3048000" y="3962400"/>
            <a:ext cx="411163" cy="15716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Arial Rounded MT Bold" panose="020F0704030504030204" pitchFamily="34" charset="0"/>
            </a:endParaRPr>
          </a:p>
        </p:txBody>
      </p:sp>
      <p:sp>
        <p:nvSpPr>
          <p:cNvPr id="81943" name="Rectangle 46"/>
          <p:cNvSpPr>
            <a:spLocks noChangeArrowheads="1"/>
          </p:cNvSpPr>
          <p:nvPr/>
        </p:nvSpPr>
        <p:spPr bwMode="auto">
          <a:xfrm>
            <a:off x="4876800" y="3429000"/>
            <a:ext cx="411163" cy="2105025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Arial Rounded MT Bold" panose="020F0704030504030204" pitchFamily="34" charset="0"/>
            </a:endParaRPr>
          </a:p>
        </p:txBody>
      </p:sp>
      <p:sp>
        <p:nvSpPr>
          <p:cNvPr id="81944" name="Rectangle 47"/>
          <p:cNvSpPr>
            <a:spLocks noChangeArrowheads="1"/>
          </p:cNvSpPr>
          <p:nvPr/>
        </p:nvSpPr>
        <p:spPr bwMode="auto">
          <a:xfrm>
            <a:off x="6705600" y="3048000"/>
            <a:ext cx="411163" cy="24860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Arial Rounded MT Bold" panose="020F0704030504030204" pitchFamily="34" charset="0"/>
            </a:endParaRPr>
          </a:p>
        </p:txBody>
      </p:sp>
      <p:sp>
        <p:nvSpPr>
          <p:cNvPr id="81945" name="Text Box 48"/>
          <p:cNvSpPr txBox="1">
            <a:spLocks noChangeArrowheads="1"/>
          </p:cNvSpPr>
          <p:nvPr/>
        </p:nvSpPr>
        <p:spPr bwMode="auto">
          <a:xfrm>
            <a:off x="2895600" y="3595688"/>
            <a:ext cx="677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 Rounded MT Bold" panose="020F0704030504030204" pitchFamily="34" charset="0"/>
              </a:rPr>
              <a:t>Avg.</a:t>
            </a:r>
          </a:p>
        </p:txBody>
      </p:sp>
      <p:sp>
        <p:nvSpPr>
          <p:cNvPr id="81946" name="Text Box 49"/>
          <p:cNvSpPr txBox="1">
            <a:spLocks noChangeArrowheads="1"/>
          </p:cNvSpPr>
          <p:nvPr/>
        </p:nvSpPr>
        <p:spPr bwMode="auto">
          <a:xfrm>
            <a:off x="4740275" y="2986088"/>
            <a:ext cx="677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 Rounded MT Bold" panose="020F0704030504030204" pitchFamily="34" charset="0"/>
              </a:rPr>
              <a:t>Avg.</a:t>
            </a:r>
          </a:p>
        </p:txBody>
      </p:sp>
      <p:sp>
        <p:nvSpPr>
          <p:cNvPr id="81947" name="Text Box 50"/>
          <p:cNvSpPr txBox="1">
            <a:spLocks noChangeArrowheads="1"/>
          </p:cNvSpPr>
          <p:nvPr/>
        </p:nvSpPr>
        <p:spPr bwMode="auto">
          <a:xfrm>
            <a:off x="6553200" y="2667000"/>
            <a:ext cx="6778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 Rounded MT Bold" panose="020F0704030504030204" pitchFamily="34" charset="0"/>
              </a:rPr>
              <a:t>Avg.</a:t>
            </a:r>
          </a:p>
        </p:txBody>
      </p:sp>
      <p:sp>
        <p:nvSpPr>
          <p:cNvPr id="81948" name="Text Box 52"/>
          <p:cNvSpPr txBox="1">
            <a:spLocks noChangeArrowheads="1"/>
          </p:cNvSpPr>
          <p:nvPr/>
        </p:nvSpPr>
        <p:spPr bwMode="auto">
          <a:xfrm>
            <a:off x="2971800" y="1416050"/>
            <a:ext cx="22336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latin typeface="Arial Rounded MT Bold" panose="020F0704030504030204" pitchFamily="34" charset="0"/>
              </a:rPr>
              <a:t>= Drought year, 1956</a:t>
            </a:r>
          </a:p>
        </p:txBody>
      </p:sp>
      <p:sp>
        <p:nvSpPr>
          <p:cNvPr id="44" name="Rectangle 45">
            <a:extLst/>
          </p:cNvPr>
          <p:cNvSpPr>
            <a:spLocks noChangeArrowheads="1"/>
          </p:cNvSpPr>
          <p:nvPr/>
        </p:nvSpPr>
        <p:spPr bwMode="auto">
          <a:xfrm>
            <a:off x="3551238" y="2759075"/>
            <a:ext cx="411162" cy="2776538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/>
              </a:gs>
              <a:gs pos="100000">
                <a:schemeClr val="accent2"/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 Rounded MT Bold" panose="020F0704030504030204" pitchFamily="34" charset="0"/>
            </a:endParaRPr>
          </a:p>
        </p:txBody>
      </p:sp>
      <p:sp>
        <p:nvSpPr>
          <p:cNvPr id="81950" name="Text Box 24"/>
          <p:cNvSpPr txBox="1">
            <a:spLocks noChangeArrowheads="1"/>
          </p:cNvSpPr>
          <p:nvPr/>
        </p:nvSpPr>
        <p:spPr bwMode="auto">
          <a:xfrm>
            <a:off x="3581400" y="2286000"/>
            <a:ext cx="403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 Rounded MT Bold" panose="020F0704030504030204" pitchFamily="34" charset="0"/>
              </a:rPr>
              <a:t>W</a:t>
            </a:r>
          </a:p>
        </p:txBody>
      </p:sp>
      <p:sp>
        <p:nvSpPr>
          <p:cNvPr id="81951" name="Text Box 24"/>
          <p:cNvSpPr txBox="1">
            <a:spLocks noChangeArrowheads="1"/>
          </p:cNvSpPr>
          <p:nvPr/>
        </p:nvSpPr>
        <p:spPr bwMode="auto">
          <a:xfrm>
            <a:off x="2774950" y="1408113"/>
            <a:ext cx="3365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latin typeface="Arial Rounded MT Bold" panose="020F0704030504030204" pitchFamily="34" charset="0"/>
              </a:rPr>
              <a:t>D</a:t>
            </a:r>
          </a:p>
        </p:txBody>
      </p:sp>
      <p:sp>
        <p:nvSpPr>
          <p:cNvPr id="47" name="Rectangle 46">
            <a:extLst/>
          </p:cNvPr>
          <p:cNvSpPr>
            <a:spLocks noChangeArrowheads="1"/>
          </p:cNvSpPr>
          <p:nvPr/>
        </p:nvSpPr>
        <p:spPr bwMode="auto">
          <a:xfrm>
            <a:off x="5380038" y="2220913"/>
            <a:ext cx="411162" cy="3314700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/>
              </a:gs>
              <a:gs pos="100000">
                <a:srgbClr val="006600"/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 Rounded MT Bold" panose="020F0704030504030204" pitchFamily="34" charset="0"/>
            </a:endParaRPr>
          </a:p>
        </p:txBody>
      </p:sp>
      <p:sp>
        <p:nvSpPr>
          <p:cNvPr id="48" name="Rectangle 47">
            <a:extLst/>
          </p:cNvPr>
          <p:cNvSpPr>
            <a:spLocks noChangeArrowheads="1"/>
          </p:cNvSpPr>
          <p:nvPr/>
        </p:nvSpPr>
        <p:spPr bwMode="auto">
          <a:xfrm>
            <a:off x="7208838" y="1817688"/>
            <a:ext cx="411162" cy="3717925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/>
              </a:gs>
              <a:gs pos="100000">
                <a:srgbClr val="FFFF00"/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 Rounded MT Bold" panose="020F0704030504030204" pitchFamily="34" charset="0"/>
            </a:endParaRPr>
          </a:p>
        </p:txBody>
      </p:sp>
      <p:sp>
        <p:nvSpPr>
          <p:cNvPr id="81954" name="Text Box 14"/>
          <p:cNvSpPr txBox="1">
            <a:spLocks noChangeArrowheads="1"/>
          </p:cNvSpPr>
          <p:nvPr/>
        </p:nvSpPr>
        <p:spPr bwMode="auto">
          <a:xfrm>
            <a:off x="1460500" y="3946525"/>
            <a:ext cx="793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Arial Rounded MT Bold" panose="020F0704030504030204" pitchFamily="34" charset="0"/>
              </a:rPr>
              <a:t>2000</a:t>
            </a:r>
          </a:p>
        </p:txBody>
      </p:sp>
      <p:sp>
        <p:nvSpPr>
          <p:cNvPr id="81955" name="Text Box 31"/>
          <p:cNvSpPr txBox="1">
            <a:spLocks noChangeArrowheads="1"/>
          </p:cNvSpPr>
          <p:nvPr/>
        </p:nvSpPr>
        <p:spPr bwMode="auto">
          <a:xfrm>
            <a:off x="1460500" y="2574925"/>
            <a:ext cx="793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Arial Rounded MT Bold" panose="020F0704030504030204" pitchFamily="34" charset="0"/>
              </a:rPr>
              <a:t>4000</a:t>
            </a:r>
          </a:p>
        </p:txBody>
      </p:sp>
      <p:sp>
        <p:nvSpPr>
          <p:cNvPr id="81956" name="Text Box 31"/>
          <p:cNvSpPr txBox="1">
            <a:spLocks noChangeArrowheads="1"/>
          </p:cNvSpPr>
          <p:nvPr/>
        </p:nvSpPr>
        <p:spPr bwMode="auto">
          <a:xfrm>
            <a:off x="1447800" y="1203325"/>
            <a:ext cx="793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Arial Rounded MT Bold" panose="020F0704030504030204" pitchFamily="34" charset="0"/>
              </a:rPr>
              <a:t>6000</a:t>
            </a:r>
          </a:p>
        </p:txBody>
      </p:sp>
      <p:sp>
        <p:nvSpPr>
          <p:cNvPr id="81957" name="Text Box 12"/>
          <p:cNvSpPr txBox="1">
            <a:spLocks noChangeArrowheads="1"/>
          </p:cNvSpPr>
          <p:nvPr/>
        </p:nvSpPr>
        <p:spPr bwMode="auto">
          <a:xfrm>
            <a:off x="1460500" y="4632325"/>
            <a:ext cx="793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Arial Rounded MT Bold" panose="020F0704030504030204" pitchFamily="34" charset="0"/>
              </a:rPr>
              <a:t>1000</a:t>
            </a:r>
          </a:p>
        </p:txBody>
      </p:sp>
      <p:sp>
        <p:nvSpPr>
          <p:cNvPr id="81958" name="Text Box 16"/>
          <p:cNvSpPr txBox="1">
            <a:spLocks noChangeArrowheads="1"/>
          </p:cNvSpPr>
          <p:nvPr/>
        </p:nvSpPr>
        <p:spPr bwMode="auto">
          <a:xfrm>
            <a:off x="1460500" y="3260725"/>
            <a:ext cx="793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Arial Rounded MT Bold" panose="020F0704030504030204" pitchFamily="34" charset="0"/>
              </a:rPr>
              <a:t>3000</a:t>
            </a:r>
          </a:p>
        </p:txBody>
      </p:sp>
      <p:sp>
        <p:nvSpPr>
          <p:cNvPr id="81959" name="Text Box 31"/>
          <p:cNvSpPr txBox="1">
            <a:spLocks noChangeArrowheads="1"/>
          </p:cNvSpPr>
          <p:nvPr/>
        </p:nvSpPr>
        <p:spPr bwMode="auto">
          <a:xfrm>
            <a:off x="1447800" y="1905000"/>
            <a:ext cx="793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Arial Rounded MT Bold" panose="020F0704030504030204" pitchFamily="34" charset="0"/>
              </a:rPr>
              <a:t>5000</a:t>
            </a:r>
          </a:p>
        </p:txBody>
      </p:sp>
      <p:sp>
        <p:nvSpPr>
          <p:cNvPr id="81960" name="Text Box 24"/>
          <p:cNvSpPr txBox="1">
            <a:spLocks noChangeArrowheads="1"/>
          </p:cNvSpPr>
          <p:nvPr/>
        </p:nvSpPr>
        <p:spPr bwMode="auto">
          <a:xfrm>
            <a:off x="7216775" y="1447800"/>
            <a:ext cx="403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 Rounded MT Bold" panose="020F0704030504030204" pitchFamily="34" charset="0"/>
              </a:rPr>
              <a:t>W</a:t>
            </a:r>
          </a:p>
        </p:txBody>
      </p:sp>
      <p:sp>
        <p:nvSpPr>
          <p:cNvPr id="81961" name="Text Box 24"/>
          <p:cNvSpPr txBox="1">
            <a:spLocks noChangeArrowheads="1"/>
          </p:cNvSpPr>
          <p:nvPr/>
        </p:nvSpPr>
        <p:spPr bwMode="auto">
          <a:xfrm>
            <a:off x="5387975" y="1752600"/>
            <a:ext cx="403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 Rounded MT Bold" panose="020F0704030504030204" pitchFamily="34" charset="0"/>
              </a:rPr>
              <a:t>W</a:t>
            </a:r>
          </a:p>
        </p:txBody>
      </p:sp>
      <p:sp>
        <p:nvSpPr>
          <p:cNvPr id="81962" name="Text Box 52"/>
          <p:cNvSpPr txBox="1">
            <a:spLocks noChangeArrowheads="1"/>
          </p:cNvSpPr>
          <p:nvPr/>
        </p:nvSpPr>
        <p:spPr bwMode="auto">
          <a:xfrm>
            <a:off x="2984500" y="1644650"/>
            <a:ext cx="18097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latin typeface="Arial Rounded MT Bold" panose="020F0704030504030204" pitchFamily="34" charset="0"/>
              </a:rPr>
              <a:t>= Wet year, 1958</a:t>
            </a:r>
          </a:p>
        </p:txBody>
      </p:sp>
      <p:sp>
        <p:nvSpPr>
          <p:cNvPr id="81963" name="Text Box 24"/>
          <p:cNvSpPr txBox="1">
            <a:spLocks noChangeArrowheads="1"/>
          </p:cNvSpPr>
          <p:nvPr/>
        </p:nvSpPr>
        <p:spPr bwMode="auto">
          <a:xfrm>
            <a:off x="2787650" y="1636713"/>
            <a:ext cx="3794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latin typeface="Arial Rounded MT Bold" panose="020F0704030504030204" pitchFamily="34" charset="0"/>
              </a:rPr>
              <a:t>W</a:t>
            </a:r>
          </a:p>
        </p:txBody>
      </p:sp>
      <p:sp>
        <p:nvSpPr>
          <p:cNvPr id="81964" name="Text Box 12"/>
          <p:cNvSpPr txBox="1">
            <a:spLocks noChangeArrowheads="1"/>
          </p:cNvSpPr>
          <p:nvPr/>
        </p:nvSpPr>
        <p:spPr bwMode="auto">
          <a:xfrm>
            <a:off x="1905000" y="5318125"/>
            <a:ext cx="336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Arial Rounded MT Bold" panose="020F0704030504030204" pitchFamily="34" charset="0"/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905000" y="1524000"/>
          <a:ext cx="5410200" cy="48164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41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36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31">
                <a:tc>
                  <a:txBody>
                    <a:bodyPr/>
                    <a:lstStyle/>
                    <a:p>
                      <a:pPr algn="l"/>
                      <a:r>
                        <a:rPr lang="en-US" sz="2000" b="1" i="0" dirty="0" smtClean="0">
                          <a:solidFill>
                            <a:srgbClr val="FFC000"/>
                          </a:solidFill>
                          <a:latin typeface="+mn-lt"/>
                        </a:rPr>
                        <a:t>Animal Trait</a:t>
                      </a:r>
                      <a:endParaRPr lang="en-US" sz="2000" b="1" i="0" dirty="0">
                        <a:solidFill>
                          <a:srgbClr val="FFC000"/>
                        </a:solidFill>
                        <a:latin typeface="+mn-lt"/>
                      </a:endParaRPr>
                    </a:p>
                  </a:txBody>
                  <a:tcPr marT="45737" marB="4573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C000"/>
                          </a:solidFill>
                        </a:rPr>
                        <a:t>CSLS</a:t>
                      </a:r>
                      <a:endParaRPr lang="en-US" sz="2000" b="1" dirty="0">
                        <a:solidFill>
                          <a:srgbClr val="FFC000"/>
                        </a:solidFill>
                      </a:endParaRPr>
                    </a:p>
                  </a:txBody>
                  <a:tcPr marT="45737" marB="457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C000"/>
                          </a:solidFill>
                        </a:rPr>
                        <a:t>MIES</a:t>
                      </a:r>
                      <a:endParaRPr lang="en-US" sz="2000" b="1" dirty="0">
                        <a:solidFill>
                          <a:srgbClr val="FFC000"/>
                        </a:solidFill>
                      </a:endParaRPr>
                    </a:p>
                  </a:txBody>
                  <a:tcPr marT="45737" marB="457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dirty="0" smtClean="0">
                          <a:solidFill>
                            <a:srgbClr val="FFC000"/>
                          </a:solidFill>
                          <a:latin typeface="+mn-lt"/>
                        </a:rPr>
                        <a:t>Cow May Wt.</a:t>
                      </a:r>
                    </a:p>
                  </a:txBody>
                  <a:tcPr marT="45737" marB="4573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C000"/>
                          </a:solidFill>
                        </a:rPr>
                        <a:t>1144*</a:t>
                      </a:r>
                    </a:p>
                  </a:txBody>
                  <a:tcPr marT="45737" marB="457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C000"/>
                          </a:solidFill>
                        </a:rPr>
                        <a:t>1187</a:t>
                      </a:r>
                      <a:endParaRPr lang="en-US" sz="2000" b="1" dirty="0">
                        <a:solidFill>
                          <a:srgbClr val="FFC000"/>
                        </a:solidFill>
                      </a:endParaRPr>
                    </a:p>
                  </a:txBody>
                  <a:tcPr marT="45737" marB="457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95">
                <a:tc>
                  <a:txBody>
                    <a:bodyPr/>
                    <a:lstStyle/>
                    <a:p>
                      <a:pPr algn="l"/>
                      <a:r>
                        <a:rPr lang="en-US" sz="2000" b="1" i="0" dirty="0" smtClean="0">
                          <a:solidFill>
                            <a:srgbClr val="FFC000"/>
                          </a:solidFill>
                          <a:latin typeface="+mn-lt"/>
                        </a:rPr>
                        <a:t>Cow May</a:t>
                      </a:r>
                      <a:r>
                        <a:rPr lang="en-US" sz="2000" b="1" i="0" baseline="0" dirty="0" smtClean="0">
                          <a:solidFill>
                            <a:srgbClr val="FFC000"/>
                          </a:solidFill>
                          <a:latin typeface="+mn-lt"/>
                        </a:rPr>
                        <a:t> BCS</a:t>
                      </a:r>
                      <a:endParaRPr lang="en-US" sz="2000" b="1" i="0" dirty="0">
                        <a:solidFill>
                          <a:srgbClr val="FFC000"/>
                        </a:solidFill>
                        <a:latin typeface="+mn-lt"/>
                      </a:endParaRPr>
                    </a:p>
                  </a:txBody>
                  <a:tcPr marT="45737" marB="4573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C000"/>
                          </a:solidFill>
                        </a:rPr>
                        <a:t>5.06*</a:t>
                      </a:r>
                      <a:endParaRPr lang="en-US" sz="2000" b="1" dirty="0">
                        <a:solidFill>
                          <a:srgbClr val="FFC000"/>
                        </a:solidFill>
                      </a:endParaRPr>
                    </a:p>
                  </a:txBody>
                  <a:tcPr marT="45737" marB="457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C000"/>
                          </a:solidFill>
                        </a:rPr>
                        <a:t>5.31</a:t>
                      </a:r>
                      <a:endParaRPr lang="en-US" sz="2000" b="1" dirty="0">
                        <a:solidFill>
                          <a:srgbClr val="FFC000"/>
                        </a:solidFill>
                      </a:endParaRPr>
                    </a:p>
                  </a:txBody>
                  <a:tcPr marT="45737" marB="457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95">
                <a:tc>
                  <a:txBody>
                    <a:bodyPr/>
                    <a:lstStyle/>
                    <a:p>
                      <a:pPr algn="l"/>
                      <a:r>
                        <a:rPr lang="en-US" sz="2000" b="1" i="0" dirty="0" smtClean="0">
                          <a:solidFill>
                            <a:srgbClr val="FFC000"/>
                          </a:solidFill>
                          <a:latin typeface="+mn-lt"/>
                        </a:rPr>
                        <a:t>Calf May Wt.</a:t>
                      </a:r>
                      <a:endParaRPr lang="en-US" sz="2000" b="1" i="0" dirty="0">
                        <a:solidFill>
                          <a:srgbClr val="FFC000"/>
                        </a:solidFill>
                        <a:latin typeface="+mn-lt"/>
                      </a:endParaRPr>
                    </a:p>
                  </a:txBody>
                  <a:tcPr marT="45737" marB="4573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C000"/>
                          </a:solidFill>
                        </a:rPr>
                        <a:t>186</a:t>
                      </a:r>
                      <a:endParaRPr lang="en-US" sz="2000" b="1" dirty="0">
                        <a:solidFill>
                          <a:srgbClr val="FFC000"/>
                        </a:solidFill>
                      </a:endParaRPr>
                    </a:p>
                  </a:txBody>
                  <a:tcPr marT="45737" marB="457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C000"/>
                          </a:solidFill>
                        </a:rPr>
                        <a:t>188</a:t>
                      </a:r>
                      <a:endParaRPr lang="en-US" sz="2000" b="1" dirty="0">
                        <a:solidFill>
                          <a:srgbClr val="FFC000"/>
                        </a:solidFill>
                      </a:endParaRPr>
                    </a:p>
                  </a:txBody>
                  <a:tcPr marT="45737" marB="457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dirty="0" smtClean="0">
                          <a:solidFill>
                            <a:srgbClr val="FFC000"/>
                          </a:solidFill>
                          <a:latin typeface="+mn-lt"/>
                        </a:rPr>
                        <a:t>Cow July Wt.</a:t>
                      </a:r>
                    </a:p>
                  </a:txBody>
                  <a:tcPr marT="45737" marB="4573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C000"/>
                          </a:solidFill>
                        </a:rPr>
                        <a:t>1268</a:t>
                      </a:r>
                      <a:endParaRPr lang="en-US" sz="2000" b="1" dirty="0">
                        <a:solidFill>
                          <a:srgbClr val="FFC000"/>
                        </a:solidFill>
                      </a:endParaRPr>
                    </a:p>
                  </a:txBody>
                  <a:tcPr marT="45737" marB="457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C000"/>
                          </a:solidFill>
                        </a:rPr>
                        <a:t>1282</a:t>
                      </a:r>
                      <a:endParaRPr lang="en-US" sz="2000" b="1" dirty="0">
                        <a:solidFill>
                          <a:srgbClr val="FFC000"/>
                        </a:solidFill>
                      </a:endParaRPr>
                    </a:p>
                  </a:txBody>
                  <a:tcPr marT="45737" marB="457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95">
                <a:tc>
                  <a:txBody>
                    <a:bodyPr/>
                    <a:lstStyle/>
                    <a:p>
                      <a:pPr algn="l"/>
                      <a:r>
                        <a:rPr lang="en-US" sz="2000" b="1" i="0" dirty="0" smtClean="0">
                          <a:solidFill>
                            <a:srgbClr val="FFC000"/>
                          </a:solidFill>
                          <a:latin typeface="+mn-lt"/>
                        </a:rPr>
                        <a:t>Cow July BCS</a:t>
                      </a:r>
                      <a:endParaRPr lang="en-US" sz="2000" b="1" i="0" dirty="0">
                        <a:solidFill>
                          <a:srgbClr val="FFC000"/>
                        </a:solidFill>
                        <a:latin typeface="+mn-lt"/>
                      </a:endParaRPr>
                    </a:p>
                  </a:txBody>
                  <a:tcPr marT="45737" marB="4573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C000"/>
                          </a:solidFill>
                        </a:rPr>
                        <a:t>5.34</a:t>
                      </a:r>
                      <a:endParaRPr lang="en-US" sz="2000" b="1" dirty="0">
                        <a:solidFill>
                          <a:srgbClr val="FFC000"/>
                        </a:solidFill>
                      </a:endParaRPr>
                    </a:p>
                  </a:txBody>
                  <a:tcPr marT="45737" marB="457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C000"/>
                          </a:solidFill>
                        </a:rPr>
                        <a:t>5.39</a:t>
                      </a:r>
                      <a:endParaRPr lang="en-US" sz="2000" b="1" dirty="0">
                        <a:solidFill>
                          <a:srgbClr val="FFC000"/>
                        </a:solidFill>
                      </a:endParaRPr>
                    </a:p>
                  </a:txBody>
                  <a:tcPr marT="45737" marB="457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295">
                <a:tc>
                  <a:txBody>
                    <a:bodyPr/>
                    <a:lstStyle/>
                    <a:p>
                      <a:pPr algn="l"/>
                      <a:r>
                        <a:rPr lang="en-US" sz="2000" b="1" i="0" dirty="0" smtClean="0">
                          <a:solidFill>
                            <a:srgbClr val="FFC000"/>
                          </a:solidFill>
                          <a:latin typeface="+mn-lt"/>
                        </a:rPr>
                        <a:t>Calf July Wt.</a:t>
                      </a:r>
                      <a:endParaRPr lang="en-US" sz="2000" b="1" i="0" dirty="0">
                        <a:solidFill>
                          <a:srgbClr val="FFC000"/>
                        </a:solidFill>
                        <a:latin typeface="+mn-lt"/>
                      </a:endParaRPr>
                    </a:p>
                  </a:txBody>
                  <a:tcPr marT="45737" marB="4573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C000"/>
                          </a:solidFill>
                        </a:rPr>
                        <a:t>381</a:t>
                      </a:r>
                      <a:endParaRPr lang="en-US" sz="2000" b="1" dirty="0">
                        <a:solidFill>
                          <a:srgbClr val="FFC000"/>
                        </a:solidFill>
                      </a:endParaRPr>
                    </a:p>
                  </a:txBody>
                  <a:tcPr marT="45737" marB="457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C000"/>
                          </a:solidFill>
                        </a:rPr>
                        <a:t>382</a:t>
                      </a:r>
                      <a:endParaRPr lang="en-US" sz="2000" b="1" dirty="0">
                        <a:solidFill>
                          <a:srgbClr val="FFC000"/>
                        </a:solidFill>
                      </a:endParaRPr>
                    </a:p>
                  </a:txBody>
                  <a:tcPr marT="45737" marB="457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295">
                <a:tc>
                  <a:txBody>
                    <a:bodyPr/>
                    <a:lstStyle/>
                    <a:p>
                      <a:pPr algn="l"/>
                      <a:r>
                        <a:rPr lang="en-US" sz="2000" b="1" i="0" dirty="0" smtClean="0">
                          <a:solidFill>
                            <a:srgbClr val="FFC000"/>
                          </a:solidFill>
                          <a:latin typeface="+mn-lt"/>
                        </a:rPr>
                        <a:t>Cow Oct. Wt.</a:t>
                      </a:r>
                      <a:endParaRPr lang="en-US" sz="2000" b="1" i="0" dirty="0">
                        <a:solidFill>
                          <a:srgbClr val="FFC000"/>
                        </a:solidFill>
                        <a:latin typeface="+mn-lt"/>
                      </a:endParaRPr>
                    </a:p>
                  </a:txBody>
                  <a:tcPr marT="45737" marB="4573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C000"/>
                          </a:solidFill>
                        </a:rPr>
                        <a:t>1287*</a:t>
                      </a:r>
                      <a:endParaRPr lang="en-US" sz="2000" b="1" dirty="0">
                        <a:solidFill>
                          <a:srgbClr val="FFC000"/>
                        </a:solidFill>
                      </a:endParaRPr>
                    </a:p>
                  </a:txBody>
                  <a:tcPr marT="45737" marB="457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C000"/>
                          </a:solidFill>
                        </a:rPr>
                        <a:t>1381</a:t>
                      </a:r>
                      <a:endParaRPr lang="en-US" sz="2000" b="1" dirty="0">
                        <a:solidFill>
                          <a:srgbClr val="FFC000"/>
                        </a:solidFill>
                      </a:endParaRPr>
                    </a:p>
                  </a:txBody>
                  <a:tcPr marT="45737" marB="457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295">
                <a:tc>
                  <a:txBody>
                    <a:bodyPr/>
                    <a:lstStyle/>
                    <a:p>
                      <a:pPr algn="l"/>
                      <a:r>
                        <a:rPr lang="en-US" sz="2000" b="1" i="0" dirty="0" smtClean="0">
                          <a:solidFill>
                            <a:srgbClr val="FFC000"/>
                          </a:solidFill>
                          <a:latin typeface="+mn-lt"/>
                        </a:rPr>
                        <a:t>Cow Oct. BCS</a:t>
                      </a:r>
                      <a:endParaRPr lang="en-US" sz="2000" b="1" i="0" dirty="0">
                        <a:solidFill>
                          <a:srgbClr val="FFC000"/>
                        </a:solidFill>
                        <a:latin typeface="+mn-lt"/>
                      </a:endParaRPr>
                    </a:p>
                  </a:txBody>
                  <a:tcPr marT="45737" marB="4573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C000"/>
                          </a:solidFill>
                        </a:rPr>
                        <a:t>5.20*</a:t>
                      </a:r>
                      <a:endParaRPr lang="en-US" sz="2000" b="1" dirty="0">
                        <a:solidFill>
                          <a:srgbClr val="FFC000"/>
                        </a:solidFill>
                      </a:endParaRPr>
                    </a:p>
                  </a:txBody>
                  <a:tcPr marT="45737" marB="457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C000"/>
                          </a:solidFill>
                        </a:rPr>
                        <a:t>5.74</a:t>
                      </a:r>
                      <a:endParaRPr lang="en-US" sz="2000" b="1" dirty="0">
                        <a:solidFill>
                          <a:srgbClr val="FFC000"/>
                        </a:solidFill>
                      </a:endParaRPr>
                    </a:p>
                  </a:txBody>
                  <a:tcPr marT="45737" marB="457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6295">
                <a:tc>
                  <a:txBody>
                    <a:bodyPr/>
                    <a:lstStyle/>
                    <a:p>
                      <a:pPr algn="l"/>
                      <a:r>
                        <a:rPr lang="en-US" sz="2000" b="1" i="0" dirty="0" smtClean="0">
                          <a:solidFill>
                            <a:srgbClr val="FFC000"/>
                          </a:solidFill>
                          <a:latin typeface="+mn-lt"/>
                        </a:rPr>
                        <a:t>Calf Oct. Wt.</a:t>
                      </a:r>
                      <a:endParaRPr lang="en-US" sz="2000" b="1" i="0" dirty="0">
                        <a:solidFill>
                          <a:srgbClr val="FFC000"/>
                        </a:solidFill>
                        <a:latin typeface="+mn-lt"/>
                      </a:endParaRPr>
                    </a:p>
                  </a:txBody>
                  <a:tcPr marT="45737" marB="4573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C000"/>
                          </a:solidFill>
                        </a:rPr>
                        <a:t>567</a:t>
                      </a:r>
                      <a:endParaRPr lang="en-US" sz="2000" b="1" dirty="0">
                        <a:solidFill>
                          <a:srgbClr val="FFC000"/>
                        </a:solidFill>
                      </a:endParaRPr>
                    </a:p>
                  </a:txBody>
                  <a:tcPr marT="45737" marB="457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C000"/>
                          </a:solidFill>
                        </a:rPr>
                        <a:t>577</a:t>
                      </a:r>
                      <a:endParaRPr lang="en-US" sz="2000" b="1" dirty="0">
                        <a:solidFill>
                          <a:srgbClr val="FFC000"/>
                        </a:solidFill>
                      </a:endParaRPr>
                    </a:p>
                  </a:txBody>
                  <a:tcPr marT="45737" marB="457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6295">
                <a:tc>
                  <a:txBody>
                    <a:bodyPr/>
                    <a:lstStyle/>
                    <a:p>
                      <a:pPr algn="l"/>
                      <a:r>
                        <a:rPr lang="en-US" sz="2000" b="1" i="0" dirty="0" smtClean="0">
                          <a:solidFill>
                            <a:srgbClr val="FFC000"/>
                          </a:solidFill>
                          <a:latin typeface="+mn-lt"/>
                        </a:rPr>
                        <a:t>Cow FSCR%</a:t>
                      </a:r>
                      <a:endParaRPr lang="en-US" sz="2000" b="1" i="0" dirty="0">
                        <a:solidFill>
                          <a:srgbClr val="FFC000"/>
                        </a:solidFill>
                        <a:latin typeface="+mn-lt"/>
                      </a:endParaRPr>
                    </a:p>
                  </a:txBody>
                  <a:tcPr marT="45737" marB="4573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C000"/>
                          </a:solidFill>
                        </a:rPr>
                        <a:t>48.1</a:t>
                      </a:r>
                      <a:endParaRPr lang="en-US" sz="2000" b="1" dirty="0">
                        <a:solidFill>
                          <a:srgbClr val="FFC000"/>
                        </a:solidFill>
                      </a:endParaRPr>
                    </a:p>
                  </a:txBody>
                  <a:tcPr marT="45737" marB="457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C000"/>
                          </a:solidFill>
                        </a:rPr>
                        <a:t>54.2</a:t>
                      </a:r>
                      <a:endParaRPr lang="en-US" sz="2000" b="1" dirty="0">
                        <a:solidFill>
                          <a:srgbClr val="FFC000"/>
                        </a:solidFill>
                      </a:endParaRPr>
                    </a:p>
                  </a:txBody>
                  <a:tcPr marT="45737" marB="457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6295">
                <a:tc>
                  <a:txBody>
                    <a:bodyPr/>
                    <a:lstStyle/>
                    <a:p>
                      <a:pPr algn="l"/>
                      <a:r>
                        <a:rPr lang="en-US" sz="2000" b="1" i="0" dirty="0" smtClean="0">
                          <a:solidFill>
                            <a:srgbClr val="FFC000"/>
                          </a:solidFill>
                          <a:latin typeface="+mn-lt"/>
                        </a:rPr>
                        <a:t>Cow Final Conception %</a:t>
                      </a:r>
                      <a:endParaRPr lang="en-US" sz="2000" b="1" i="0" dirty="0">
                        <a:solidFill>
                          <a:srgbClr val="FFC000"/>
                        </a:solidFill>
                        <a:latin typeface="+mn-lt"/>
                      </a:endParaRPr>
                    </a:p>
                  </a:txBody>
                  <a:tcPr marT="45737" marB="4573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C000"/>
                          </a:solidFill>
                        </a:rPr>
                        <a:t>86.6*</a:t>
                      </a:r>
                      <a:endParaRPr lang="en-US" sz="2000" b="1" dirty="0">
                        <a:solidFill>
                          <a:srgbClr val="FFC000"/>
                        </a:solidFill>
                      </a:endParaRPr>
                    </a:p>
                  </a:txBody>
                  <a:tcPr marT="45737" marB="457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C000"/>
                          </a:solidFill>
                        </a:rPr>
                        <a:t>90.4</a:t>
                      </a:r>
                      <a:endParaRPr lang="en-US" sz="2000" b="1" dirty="0">
                        <a:solidFill>
                          <a:srgbClr val="FFC000"/>
                        </a:solidFill>
                      </a:endParaRPr>
                    </a:p>
                  </a:txBody>
                  <a:tcPr marT="45737" marB="457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84012" name="TextBox 2"/>
          <p:cNvSpPr txBox="1">
            <a:spLocks noChangeArrowheads="1"/>
          </p:cNvSpPr>
          <p:nvPr/>
        </p:nvSpPr>
        <p:spPr bwMode="auto">
          <a:xfrm>
            <a:off x="685800" y="533400"/>
            <a:ext cx="7924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FFFF"/>
                </a:solidFill>
                <a:latin typeface="Arial" panose="020B0604020202020204" pitchFamily="34" charset="0"/>
              </a:rPr>
              <a:t>Comparison of Cow/Calf Pair Traits in Continuous Stocked and Modified Intensive Early Stocked Pastures 2015-2018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447800" y="2514600"/>
          <a:ext cx="6477000" cy="3200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7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3322876392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</a:txBody>
                  <a:tcPr marT="45724" marB="4572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C000"/>
                          </a:solidFill>
                        </a:rPr>
                        <a:t>2015</a:t>
                      </a:r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</a:txBody>
                  <a:tcPr marT="45724" marB="4572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C000"/>
                          </a:solidFill>
                        </a:rPr>
                        <a:t>2016</a:t>
                      </a:r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</a:txBody>
                  <a:tcPr marT="45724" marB="45724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C000"/>
                          </a:solidFill>
                        </a:rPr>
                        <a:t>2017</a:t>
                      </a:r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</a:txBody>
                  <a:tcPr marT="45724" marB="45724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FFC000"/>
                          </a:solidFill>
                        </a:rPr>
                        <a:t>2018</a:t>
                      </a:r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</a:txBody>
                  <a:tcPr marT="45724" marB="4572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FFC000"/>
                          </a:solidFill>
                        </a:rPr>
                        <a:t>Avg.</a:t>
                      </a:r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</a:txBody>
                  <a:tcPr marT="45724" marB="4572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</a:txBody>
                  <a:tcPr marT="45724" marB="4572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</a:txBody>
                  <a:tcPr marT="45724" marB="4572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</a:txBody>
                  <a:tcPr marT="45724" marB="45724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C000"/>
                          </a:solidFill>
                        </a:rPr>
                        <a:t>BCS</a:t>
                      </a:r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</a:txBody>
                  <a:tcPr marT="45724" marB="45724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</a:txBody>
                  <a:tcPr marT="45724" marB="4572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</a:txBody>
                  <a:tcPr marT="45724" marB="4572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179842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C000"/>
                          </a:solidFill>
                        </a:rPr>
                        <a:t>CSLS</a:t>
                      </a:r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</a:txBody>
                  <a:tcPr marT="45724" marB="4572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C000"/>
                          </a:solidFill>
                        </a:rPr>
                        <a:t>5.17</a:t>
                      </a:r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</a:txBody>
                  <a:tcPr marT="45724" marB="4572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C000"/>
                          </a:solidFill>
                        </a:rPr>
                        <a:t>5.26*</a:t>
                      </a:r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</a:txBody>
                  <a:tcPr marT="45724" marB="45724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C000"/>
                          </a:solidFill>
                        </a:rPr>
                        <a:t>4.84*</a:t>
                      </a:r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</a:txBody>
                  <a:tcPr marT="45724" marB="45724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C000"/>
                          </a:solidFill>
                        </a:rPr>
                        <a:t>4.96*</a:t>
                      </a:r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</a:txBody>
                  <a:tcPr marT="45724" marB="4572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C000"/>
                          </a:solidFill>
                        </a:rPr>
                        <a:t>5.06*</a:t>
                      </a:r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</a:txBody>
                  <a:tcPr marT="45724" marB="4572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C000"/>
                          </a:solidFill>
                        </a:rPr>
                        <a:t>MIES</a:t>
                      </a:r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</a:txBody>
                  <a:tcPr marT="45724" marB="4572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C000"/>
                          </a:solidFill>
                        </a:rPr>
                        <a:t>5.27</a:t>
                      </a:r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</a:txBody>
                  <a:tcPr marT="45724" marB="4572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C000"/>
                          </a:solidFill>
                        </a:rPr>
                        <a:t>5.56</a:t>
                      </a:r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</a:txBody>
                  <a:tcPr marT="45724" marB="45724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C000"/>
                          </a:solidFill>
                        </a:rPr>
                        <a:t>5.13</a:t>
                      </a:r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</a:txBody>
                  <a:tcPr marT="45724" marB="45724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C000"/>
                          </a:solidFill>
                        </a:rPr>
                        <a:t>5.26</a:t>
                      </a:r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</a:txBody>
                  <a:tcPr marT="45724" marB="4572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C000"/>
                          </a:solidFill>
                        </a:rPr>
                        <a:t>5.31</a:t>
                      </a:r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</a:txBody>
                  <a:tcPr marT="45724" marB="4572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</a:txBody>
                  <a:tcPr marT="45724" marB="4572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</a:txBody>
                  <a:tcPr marT="45724" marB="4572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C000"/>
                          </a:solidFill>
                        </a:rPr>
                        <a:t>Start Weight</a:t>
                      </a:r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</a:txBody>
                  <a:tcPr marT="45724" marB="45724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</a:txBody>
                  <a:tcPr marT="45727" marB="45727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</a:txBody>
                  <a:tcPr marT="45727" marB="457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</a:txBody>
                  <a:tcPr marT="45724" marB="4572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137919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C000"/>
                          </a:solidFill>
                        </a:rPr>
                        <a:t>CSLS</a:t>
                      </a:r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</a:txBody>
                  <a:tcPr marT="45724" marB="4572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C000"/>
                          </a:solidFill>
                        </a:rPr>
                        <a:t>1124</a:t>
                      </a:r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</a:txBody>
                  <a:tcPr marT="45724" marB="4572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C000"/>
                          </a:solidFill>
                        </a:rPr>
                        <a:t>1121*</a:t>
                      </a:r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</a:txBody>
                  <a:tcPr marT="45724" marB="45724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C000"/>
                          </a:solidFill>
                        </a:rPr>
                        <a:t>1149*</a:t>
                      </a:r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</a:txBody>
                  <a:tcPr marT="45724" marB="45724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C000"/>
                          </a:solidFill>
                        </a:rPr>
                        <a:t>1181*</a:t>
                      </a:r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</a:txBody>
                  <a:tcPr marT="45724" marB="4572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C000"/>
                          </a:solidFill>
                        </a:rPr>
                        <a:t>1144*</a:t>
                      </a:r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</a:txBody>
                  <a:tcPr marT="45724" marB="4572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3663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C000"/>
                          </a:solidFill>
                        </a:rPr>
                        <a:t>MIES</a:t>
                      </a:r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</a:txBody>
                  <a:tcPr marT="45724" marB="4572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C000"/>
                          </a:solidFill>
                        </a:rPr>
                        <a:t>1091</a:t>
                      </a:r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</a:txBody>
                  <a:tcPr marT="45724" marB="4572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C000"/>
                          </a:solidFill>
                        </a:rPr>
                        <a:t>1199</a:t>
                      </a:r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</a:txBody>
                  <a:tcPr marT="45724" marB="45724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C000"/>
                          </a:solidFill>
                        </a:rPr>
                        <a:t>1227</a:t>
                      </a:r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</a:txBody>
                  <a:tcPr marT="45724" marB="45724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C000"/>
                          </a:solidFill>
                        </a:rPr>
                        <a:t>1239</a:t>
                      </a:r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</a:txBody>
                  <a:tcPr marT="45724" marB="4572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C000"/>
                          </a:solidFill>
                        </a:rPr>
                        <a:t>1187</a:t>
                      </a:r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</a:txBody>
                  <a:tcPr marT="45724" marB="4572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9805376"/>
                  </a:ext>
                </a:extLst>
              </a:tr>
            </a:tbl>
          </a:graphicData>
        </a:graphic>
      </p:graphicFrame>
      <p:sp>
        <p:nvSpPr>
          <p:cNvPr id="85039" name="TextBox 2"/>
          <p:cNvSpPr txBox="1">
            <a:spLocks noChangeArrowheads="1"/>
          </p:cNvSpPr>
          <p:nvPr/>
        </p:nvSpPr>
        <p:spPr bwMode="auto">
          <a:xfrm>
            <a:off x="609600" y="914400"/>
            <a:ext cx="8001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Comparison of Cow May Body Weight and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May Body Condition Score in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Continuous SLS and Modified IES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cowvalley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381000" y="5710238"/>
            <a:ext cx="6096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Arial Rounded MT Bold" panose="020F0704030504030204" pitchFamily="34" charset="0"/>
              </a:rPr>
              <a:t>… and some years will have less forage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228600" y="76200"/>
            <a:ext cx="8686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FF00"/>
                </a:solidFill>
                <a:latin typeface="Arial Rounded MT Bold" panose="020F0704030504030204" pitchFamily="34" charset="0"/>
              </a:rPr>
              <a:t>Native Rangeland Grass Response to Stocking Rate and Precipitation</a:t>
            </a:r>
          </a:p>
        </p:txBody>
      </p:sp>
      <p:sp>
        <p:nvSpPr>
          <p:cNvPr id="14339" name="Rectangle 5"/>
          <p:cNvSpPr>
            <a:spLocks noChangeArrowheads="1"/>
          </p:cNvSpPr>
          <p:nvPr/>
        </p:nvSpPr>
        <p:spPr bwMode="auto">
          <a:xfrm>
            <a:off x="1066800" y="1219200"/>
            <a:ext cx="7010400" cy="51816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solidFill>
                <a:srgbClr val="FFFF00"/>
              </a:solidFill>
              <a:latin typeface="Zurich BT"/>
            </a:endParaRPr>
          </a:p>
        </p:txBody>
      </p:sp>
      <p:sp>
        <p:nvSpPr>
          <p:cNvPr id="14340" name="Text Box 6"/>
          <p:cNvSpPr txBox="1">
            <a:spLocks noChangeArrowheads="1"/>
          </p:cNvSpPr>
          <p:nvPr/>
        </p:nvSpPr>
        <p:spPr bwMode="auto">
          <a:xfrm>
            <a:off x="6242050" y="5557838"/>
            <a:ext cx="1377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Zurich BT"/>
              </a:rPr>
              <a:t>Lgt 38%</a:t>
            </a:r>
          </a:p>
        </p:txBody>
      </p:sp>
      <p:sp>
        <p:nvSpPr>
          <p:cNvPr id="14341" name="Text Box 7"/>
          <p:cNvSpPr txBox="1">
            <a:spLocks noChangeArrowheads="1"/>
          </p:cNvSpPr>
          <p:nvPr/>
        </p:nvSpPr>
        <p:spPr bwMode="auto">
          <a:xfrm>
            <a:off x="4308475" y="5557838"/>
            <a:ext cx="1558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Zurich BT"/>
              </a:rPr>
              <a:t>Mod 47%</a:t>
            </a:r>
          </a:p>
        </p:txBody>
      </p:sp>
      <p:sp>
        <p:nvSpPr>
          <p:cNvPr id="14342" name="Text Box 8"/>
          <p:cNvSpPr txBox="1">
            <a:spLocks noChangeArrowheads="1"/>
          </p:cNvSpPr>
          <p:nvPr/>
        </p:nvSpPr>
        <p:spPr bwMode="auto">
          <a:xfrm>
            <a:off x="2579688" y="5557838"/>
            <a:ext cx="14589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Zurich BT"/>
              </a:rPr>
              <a:t>Hvy 66%</a:t>
            </a:r>
          </a:p>
        </p:txBody>
      </p:sp>
      <p:sp>
        <p:nvSpPr>
          <p:cNvPr id="14343" name="Text Box 9"/>
          <p:cNvSpPr txBox="1">
            <a:spLocks noChangeArrowheads="1"/>
          </p:cNvSpPr>
          <p:nvPr/>
        </p:nvSpPr>
        <p:spPr bwMode="auto">
          <a:xfrm rot="-5400000">
            <a:off x="-350044" y="3234532"/>
            <a:ext cx="3281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Zurich BT"/>
              </a:rPr>
              <a:t>New Growth lbs/acre</a:t>
            </a:r>
          </a:p>
        </p:txBody>
      </p:sp>
      <p:sp>
        <p:nvSpPr>
          <p:cNvPr id="14344" name="Text Box 17"/>
          <p:cNvSpPr txBox="1">
            <a:spLocks noChangeArrowheads="1"/>
          </p:cNvSpPr>
          <p:nvPr/>
        </p:nvSpPr>
        <p:spPr bwMode="auto">
          <a:xfrm>
            <a:off x="2784475" y="5889625"/>
            <a:ext cx="4667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Zurich BT"/>
              </a:rPr>
              <a:t>Percent Forage Utilization</a:t>
            </a:r>
          </a:p>
        </p:txBody>
      </p:sp>
      <p:sp>
        <p:nvSpPr>
          <p:cNvPr id="14345" name="Rectangle 18"/>
          <p:cNvSpPr>
            <a:spLocks noChangeArrowheads="1"/>
          </p:cNvSpPr>
          <p:nvPr/>
        </p:nvSpPr>
        <p:spPr bwMode="auto">
          <a:xfrm>
            <a:off x="2209800" y="1370013"/>
            <a:ext cx="5562600" cy="4171950"/>
          </a:xfrm>
          <a:prstGeom prst="rect">
            <a:avLst/>
          </a:prstGeom>
          <a:solidFill>
            <a:srgbClr val="EAEAEA"/>
          </a:solidFill>
          <a:ln w="412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Zurich BT"/>
            </a:endParaRPr>
          </a:p>
        </p:txBody>
      </p:sp>
      <p:sp>
        <p:nvSpPr>
          <p:cNvPr id="14346" name="Line 19"/>
          <p:cNvSpPr>
            <a:spLocks noChangeShapeType="1"/>
          </p:cNvSpPr>
          <p:nvPr/>
        </p:nvSpPr>
        <p:spPr bwMode="auto">
          <a:xfrm>
            <a:off x="2209800" y="4846638"/>
            <a:ext cx="556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7" name="Line 21"/>
          <p:cNvSpPr>
            <a:spLocks noChangeShapeType="1"/>
          </p:cNvSpPr>
          <p:nvPr/>
        </p:nvSpPr>
        <p:spPr bwMode="auto">
          <a:xfrm>
            <a:off x="2209800" y="4141788"/>
            <a:ext cx="556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8" name="Line 22"/>
          <p:cNvSpPr>
            <a:spLocks noChangeShapeType="1"/>
          </p:cNvSpPr>
          <p:nvPr/>
        </p:nvSpPr>
        <p:spPr bwMode="auto">
          <a:xfrm>
            <a:off x="2209800" y="3455988"/>
            <a:ext cx="556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9" name="Text Box 24"/>
          <p:cNvSpPr txBox="1">
            <a:spLocks noChangeArrowheads="1"/>
          </p:cNvSpPr>
          <p:nvPr/>
        </p:nvSpPr>
        <p:spPr bwMode="auto">
          <a:xfrm>
            <a:off x="2590800" y="4510088"/>
            <a:ext cx="355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Zurich BT"/>
              </a:rPr>
              <a:t>D</a:t>
            </a:r>
          </a:p>
        </p:txBody>
      </p:sp>
      <p:sp>
        <p:nvSpPr>
          <p:cNvPr id="14350" name="Text Box 25"/>
          <p:cNvSpPr txBox="1">
            <a:spLocks noChangeArrowheads="1"/>
          </p:cNvSpPr>
          <p:nvPr/>
        </p:nvSpPr>
        <p:spPr bwMode="auto">
          <a:xfrm>
            <a:off x="4419600" y="4357688"/>
            <a:ext cx="355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Zurich BT"/>
              </a:rPr>
              <a:t>D</a:t>
            </a:r>
          </a:p>
        </p:txBody>
      </p:sp>
      <p:sp>
        <p:nvSpPr>
          <p:cNvPr id="14351" name="Text Box 26"/>
          <p:cNvSpPr txBox="1">
            <a:spLocks noChangeArrowheads="1"/>
          </p:cNvSpPr>
          <p:nvPr/>
        </p:nvSpPr>
        <p:spPr bwMode="auto">
          <a:xfrm>
            <a:off x="6248400" y="3824288"/>
            <a:ext cx="355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Zurich BT"/>
              </a:rPr>
              <a:t>D</a:t>
            </a:r>
          </a:p>
        </p:txBody>
      </p:sp>
      <p:sp>
        <p:nvSpPr>
          <p:cNvPr id="14352" name="Line 27"/>
          <p:cNvSpPr>
            <a:spLocks noChangeShapeType="1"/>
          </p:cNvSpPr>
          <p:nvPr/>
        </p:nvSpPr>
        <p:spPr bwMode="auto">
          <a:xfrm>
            <a:off x="2209800" y="2743200"/>
            <a:ext cx="556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3" name="Line 29"/>
          <p:cNvSpPr>
            <a:spLocks noChangeShapeType="1"/>
          </p:cNvSpPr>
          <p:nvPr/>
        </p:nvSpPr>
        <p:spPr bwMode="auto">
          <a:xfrm>
            <a:off x="2209800" y="2057400"/>
            <a:ext cx="556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4" name="Rectangle 36" descr="Wide downward diagonal"/>
          <p:cNvSpPr>
            <a:spLocks noChangeArrowheads="1"/>
          </p:cNvSpPr>
          <p:nvPr/>
        </p:nvSpPr>
        <p:spPr bwMode="auto">
          <a:xfrm>
            <a:off x="4419600" y="4724400"/>
            <a:ext cx="411163" cy="817563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Zurich BT"/>
            </a:endParaRPr>
          </a:p>
        </p:txBody>
      </p:sp>
      <p:sp>
        <p:nvSpPr>
          <p:cNvPr id="14355" name="Rectangle 37" descr="Wide downward diagonal"/>
          <p:cNvSpPr>
            <a:spLocks noChangeArrowheads="1"/>
          </p:cNvSpPr>
          <p:nvPr/>
        </p:nvSpPr>
        <p:spPr bwMode="auto">
          <a:xfrm>
            <a:off x="6248400" y="4267200"/>
            <a:ext cx="411163" cy="12731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Zurich BT"/>
            </a:endParaRPr>
          </a:p>
        </p:txBody>
      </p:sp>
      <p:sp>
        <p:nvSpPr>
          <p:cNvPr id="14356" name="Rectangle 38" descr="Wide downward diagonal"/>
          <p:cNvSpPr>
            <a:spLocks noChangeArrowheads="1"/>
          </p:cNvSpPr>
          <p:nvPr/>
        </p:nvSpPr>
        <p:spPr bwMode="auto">
          <a:xfrm>
            <a:off x="2590800" y="4876800"/>
            <a:ext cx="411163" cy="65722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Zurich BT"/>
            </a:endParaRPr>
          </a:p>
        </p:txBody>
      </p:sp>
      <p:sp>
        <p:nvSpPr>
          <p:cNvPr id="14357" name="Line 40"/>
          <p:cNvSpPr>
            <a:spLocks noChangeShapeType="1"/>
          </p:cNvSpPr>
          <p:nvPr/>
        </p:nvSpPr>
        <p:spPr bwMode="auto">
          <a:xfrm>
            <a:off x="2209800" y="1370013"/>
            <a:ext cx="556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8" name="Rectangle 45"/>
          <p:cNvSpPr>
            <a:spLocks noChangeArrowheads="1"/>
          </p:cNvSpPr>
          <p:nvPr/>
        </p:nvSpPr>
        <p:spPr bwMode="auto">
          <a:xfrm>
            <a:off x="3048000" y="3962400"/>
            <a:ext cx="411163" cy="15716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Zurich BT"/>
            </a:endParaRPr>
          </a:p>
        </p:txBody>
      </p:sp>
      <p:sp>
        <p:nvSpPr>
          <p:cNvPr id="14359" name="Rectangle 46"/>
          <p:cNvSpPr>
            <a:spLocks noChangeArrowheads="1"/>
          </p:cNvSpPr>
          <p:nvPr/>
        </p:nvSpPr>
        <p:spPr bwMode="auto">
          <a:xfrm>
            <a:off x="4876800" y="3429000"/>
            <a:ext cx="411163" cy="2105025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Zurich BT"/>
            </a:endParaRPr>
          </a:p>
        </p:txBody>
      </p:sp>
      <p:sp>
        <p:nvSpPr>
          <p:cNvPr id="14360" name="Rectangle 47"/>
          <p:cNvSpPr>
            <a:spLocks noChangeArrowheads="1"/>
          </p:cNvSpPr>
          <p:nvPr/>
        </p:nvSpPr>
        <p:spPr bwMode="auto">
          <a:xfrm>
            <a:off x="6705600" y="3048000"/>
            <a:ext cx="411163" cy="24860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Zurich BT"/>
            </a:endParaRPr>
          </a:p>
        </p:txBody>
      </p:sp>
      <p:sp>
        <p:nvSpPr>
          <p:cNvPr id="14361" name="Text Box 48"/>
          <p:cNvSpPr txBox="1">
            <a:spLocks noChangeArrowheads="1"/>
          </p:cNvSpPr>
          <p:nvPr/>
        </p:nvSpPr>
        <p:spPr bwMode="auto">
          <a:xfrm>
            <a:off x="2895600" y="3595688"/>
            <a:ext cx="677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Zurich BT"/>
              </a:rPr>
              <a:t>Avg.</a:t>
            </a:r>
          </a:p>
        </p:txBody>
      </p:sp>
      <p:sp>
        <p:nvSpPr>
          <p:cNvPr id="14362" name="Text Box 49"/>
          <p:cNvSpPr txBox="1">
            <a:spLocks noChangeArrowheads="1"/>
          </p:cNvSpPr>
          <p:nvPr/>
        </p:nvSpPr>
        <p:spPr bwMode="auto">
          <a:xfrm>
            <a:off x="4740275" y="2986088"/>
            <a:ext cx="677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Zurich BT"/>
              </a:rPr>
              <a:t>Avg.</a:t>
            </a:r>
          </a:p>
        </p:txBody>
      </p:sp>
      <p:sp>
        <p:nvSpPr>
          <p:cNvPr id="14363" name="Text Box 50"/>
          <p:cNvSpPr txBox="1">
            <a:spLocks noChangeArrowheads="1"/>
          </p:cNvSpPr>
          <p:nvPr/>
        </p:nvSpPr>
        <p:spPr bwMode="auto">
          <a:xfrm>
            <a:off x="6553200" y="2667000"/>
            <a:ext cx="6778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Zurich BT"/>
              </a:rPr>
              <a:t>Avg.</a:t>
            </a:r>
          </a:p>
        </p:txBody>
      </p:sp>
      <p:sp>
        <p:nvSpPr>
          <p:cNvPr id="14364" name="Text Box 52"/>
          <p:cNvSpPr txBox="1">
            <a:spLocks noChangeArrowheads="1"/>
          </p:cNvSpPr>
          <p:nvPr/>
        </p:nvSpPr>
        <p:spPr bwMode="auto">
          <a:xfrm>
            <a:off x="2971800" y="1416050"/>
            <a:ext cx="16637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latin typeface="Zurich BT"/>
              </a:rPr>
              <a:t>= Drought year</a:t>
            </a:r>
          </a:p>
        </p:txBody>
      </p:sp>
      <p:sp>
        <p:nvSpPr>
          <p:cNvPr id="44" name="Rectangle 45"/>
          <p:cNvSpPr>
            <a:spLocks noChangeArrowheads="1"/>
          </p:cNvSpPr>
          <p:nvPr/>
        </p:nvSpPr>
        <p:spPr bwMode="auto">
          <a:xfrm>
            <a:off x="3551238" y="3048000"/>
            <a:ext cx="411162" cy="248761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/>
              </a:gs>
              <a:gs pos="100000">
                <a:schemeClr val="accent2"/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366" name="Text Box 24"/>
          <p:cNvSpPr txBox="1">
            <a:spLocks noChangeArrowheads="1"/>
          </p:cNvSpPr>
          <p:nvPr/>
        </p:nvSpPr>
        <p:spPr bwMode="auto">
          <a:xfrm>
            <a:off x="3581400" y="2678113"/>
            <a:ext cx="403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Zurich BT"/>
              </a:rPr>
              <a:t>W</a:t>
            </a:r>
          </a:p>
        </p:txBody>
      </p:sp>
      <p:sp>
        <p:nvSpPr>
          <p:cNvPr id="14367" name="Text Box 24"/>
          <p:cNvSpPr txBox="1">
            <a:spLocks noChangeArrowheads="1"/>
          </p:cNvSpPr>
          <p:nvPr/>
        </p:nvSpPr>
        <p:spPr bwMode="auto">
          <a:xfrm>
            <a:off x="2774950" y="1408113"/>
            <a:ext cx="3365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latin typeface="Zurich BT"/>
              </a:rPr>
              <a:t>D</a:t>
            </a:r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5380038" y="2590800"/>
            <a:ext cx="411162" cy="294481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/>
              </a:gs>
              <a:gs pos="100000">
                <a:srgbClr val="006600"/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7208838" y="1905000"/>
            <a:ext cx="411162" cy="363061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/>
              </a:gs>
              <a:gs pos="100000">
                <a:srgbClr val="FFFF00"/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370" name="Text Box 14"/>
          <p:cNvSpPr txBox="1">
            <a:spLocks noChangeArrowheads="1"/>
          </p:cNvSpPr>
          <p:nvPr/>
        </p:nvSpPr>
        <p:spPr bwMode="auto">
          <a:xfrm>
            <a:off x="1460500" y="3946525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Zurich BT"/>
              </a:rPr>
              <a:t>2000</a:t>
            </a:r>
          </a:p>
        </p:txBody>
      </p:sp>
      <p:sp>
        <p:nvSpPr>
          <p:cNvPr id="14371" name="Text Box 31"/>
          <p:cNvSpPr txBox="1">
            <a:spLocks noChangeArrowheads="1"/>
          </p:cNvSpPr>
          <p:nvPr/>
        </p:nvSpPr>
        <p:spPr bwMode="auto">
          <a:xfrm>
            <a:off x="1460500" y="2574925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Zurich BT"/>
              </a:rPr>
              <a:t>4000</a:t>
            </a:r>
          </a:p>
        </p:txBody>
      </p:sp>
      <p:sp>
        <p:nvSpPr>
          <p:cNvPr id="14372" name="Text Box 31"/>
          <p:cNvSpPr txBox="1">
            <a:spLocks noChangeArrowheads="1"/>
          </p:cNvSpPr>
          <p:nvPr/>
        </p:nvSpPr>
        <p:spPr bwMode="auto">
          <a:xfrm>
            <a:off x="1447800" y="1203325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Zurich BT"/>
              </a:rPr>
              <a:t>6000</a:t>
            </a:r>
          </a:p>
        </p:txBody>
      </p:sp>
      <p:sp>
        <p:nvSpPr>
          <p:cNvPr id="14373" name="Text Box 12"/>
          <p:cNvSpPr txBox="1">
            <a:spLocks noChangeArrowheads="1"/>
          </p:cNvSpPr>
          <p:nvPr/>
        </p:nvSpPr>
        <p:spPr bwMode="auto">
          <a:xfrm>
            <a:off x="1460500" y="4632325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Zurich BT"/>
              </a:rPr>
              <a:t>1000</a:t>
            </a:r>
          </a:p>
        </p:txBody>
      </p:sp>
      <p:sp>
        <p:nvSpPr>
          <p:cNvPr id="14374" name="Text Box 16"/>
          <p:cNvSpPr txBox="1">
            <a:spLocks noChangeArrowheads="1"/>
          </p:cNvSpPr>
          <p:nvPr/>
        </p:nvSpPr>
        <p:spPr bwMode="auto">
          <a:xfrm>
            <a:off x="1460500" y="3260725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Zurich BT"/>
              </a:rPr>
              <a:t>3000</a:t>
            </a:r>
          </a:p>
        </p:txBody>
      </p:sp>
      <p:sp>
        <p:nvSpPr>
          <p:cNvPr id="14375" name="Text Box 31"/>
          <p:cNvSpPr txBox="1">
            <a:spLocks noChangeArrowheads="1"/>
          </p:cNvSpPr>
          <p:nvPr/>
        </p:nvSpPr>
        <p:spPr bwMode="auto">
          <a:xfrm>
            <a:off x="1447800" y="1905000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Zurich BT"/>
              </a:rPr>
              <a:t>5000</a:t>
            </a:r>
          </a:p>
        </p:txBody>
      </p:sp>
      <p:sp>
        <p:nvSpPr>
          <p:cNvPr id="14376" name="Text Box 24"/>
          <p:cNvSpPr txBox="1">
            <a:spLocks noChangeArrowheads="1"/>
          </p:cNvSpPr>
          <p:nvPr/>
        </p:nvSpPr>
        <p:spPr bwMode="auto">
          <a:xfrm>
            <a:off x="7216775" y="1524000"/>
            <a:ext cx="403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Zurich BT"/>
              </a:rPr>
              <a:t>W</a:t>
            </a:r>
          </a:p>
        </p:txBody>
      </p:sp>
      <p:sp>
        <p:nvSpPr>
          <p:cNvPr id="14377" name="Text Box 24"/>
          <p:cNvSpPr txBox="1">
            <a:spLocks noChangeArrowheads="1"/>
          </p:cNvSpPr>
          <p:nvPr/>
        </p:nvSpPr>
        <p:spPr bwMode="auto">
          <a:xfrm>
            <a:off x="5387975" y="2209800"/>
            <a:ext cx="403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Zurich BT"/>
              </a:rPr>
              <a:t>W</a:t>
            </a:r>
          </a:p>
        </p:txBody>
      </p:sp>
      <p:sp>
        <p:nvSpPr>
          <p:cNvPr id="14378" name="Text Box 52"/>
          <p:cNvSpPr txBox="1">
            <a:spLocks noChangeArrowheads="1"/>
          </p:cNvSpPr>
          <p:nvPr/>
        </p:nvSpPr>
        <p:spPr bwMode="auto">
          <a:xfrm>
            <a:off x="2984500" y="1644650"/>
            <a:ext cx="123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latin typeface="Zurich BT"/>
              </a:rPr>
              <a:t>= Wet year</a:t>
            </a:r>
          </a:p>
        </p:txBody>
      </p:sp>
      <p:sp>
        <p:nvSpPr>
          <p:cNvPr id="14379" name="Text Box 24"/>
          <p:cNvSpPr txBox="1">
            <a:spLocks noChangeArrowheads="1"/>
          </p:cNvSpPr>
          <p:nvPr/>
        </p:nvSpPr>
        <p:spPr bwMode="auto">
          <a:xfrm>
            <a:off x="2787650" y="1636713"/>
            <a:ext cx="3794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latin typeface="Zurich BT"/>
              </a:rPr>
              <a:t>W</a:t>
            </a:r>
          </a:p>
        </p:txBody>
      </p:sp>
      <p:sp>
        <p:nvSpPr>
          <p:cNvPr id="14380" name="Text Box 12"/>
          <p:cNvSpPr txBox="1">
            <a:spLocks noChangeArrowheads="1"/>
          </p:cNvSpPr>
          <p:nvPr/>
        </p:nvSpPr>
        <p:spPr bwMode="auto">
          <a:xfrm>
            <a:off x="1905000" y="5318125"/>
            <a:ext cx="336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Zurich BT"/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7" descr="IMG_285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2"/>
          <p:cNvSpPr txBox="1">
            <a:spLocks noChangeArrowheads="1"/>
          </p:cNvSpPr>
          <p:nvPr/>
        </p:nvSpPr>
        <p:spPr bwMode="auto">
          <a:xfrm>
            <a:off x="152400" y="76200"/>
            <a:ext cx="70500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Arial Rounded MT Bold" panose="020F0704030504030204" pitchFamily="34" charset="0"/>
              </a:rPr>
              <a:t>2. You can’t overgraze and make money</a:t>
            </a:r>
          </a:p>
        </p:txBody>
      </p:sp>
      <p:pic>
        <p:nvPicPr>
          <p:cNvPr id="1536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263" y="228600"/>
            <a:ext cx="973137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efault Design 13">
    <a:dk1>
      <a:srgbClr val="000000"/>
    </a:dk1>
    <a:lt1>
      <a:srgbClr val="FFFFFF"/>
    </a:lt1>
    <a:dk2>
      <a:srgbClr val="000000"/>
    </a:dk2>
    <a:lt2>
      <a:srgbClr val="00000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726725E7FD11A429F1A1FEA2BCD247C" ma:contentTypeVersion="13" ma:contentTypeDescription="Create a new document." ma:contentTypeScope="" ma:versionID="b7bed5934bf132140277b9499b799ceb">
  <xsd:schema xmlns:xsd="http://www.w3.org/2001/XMLSchema" xmlns:xs="http://www.w3.org/2001/XMLSchema" xmlns:p="http://schemas.microsoft.com/office/2006/metadata/properties" xmlns:ns3="962ca2ae-8813-41fc-8899-99bde41b21ea" xmlns:ns4="f2ad2f37-741b-4630-b176-eb6342e37eb4" targetNamespace="http://schemas.microsoft.com/office/2006/metadata/properties" ma:root="true" ma:fieldsID="9aa08e96a21dbc0f30ec7be9446a6982" ns3:_="" ns4:_="">
    <xsd:import namespace="962ca2ae-8813-41fc-8899-99bde41b21ea"/>
    <xsd:import namespace="f2ad2f37-741b-4630-b176-eb6342e37eb4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2ca2ae-8813-41fc-8899-99bde41b21e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ad2f37-741b-4630-b176-eb6342e37e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5C33670-E9DE-4467-B409-D1AC76997E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62ca2ae-8813-41fc-8899-99bde41b21ea"/>
    <ds:schemaRef ds:uri="f2ad2f37-741b-4630-b176-eb6342e37e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32DA0F9-A7FC-4449-B589-7C339BDC5A8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F3A8F36-61A1-4EEA-9D06-3A1ACE722181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f2ad2f37-741b-4630-b176-eb6342e37eb4"/>
    <ds:schemaRef ds:uri="962ca2ae-8813-41fc-8899-99bde41b21ea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30643</TotalTime>
  <Words>1425</Words>
  <Application>Microsoft Office PowerPoint</Application>
  <PresentationFormat>On-screen Show (4:3)</PresentationFormat>
  <Paragraphs>399</Paragraphs>
  <Slides>65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4" baseType="lpstr">
      <vt:lpstr>Zurich BT</vt:lpstr>
      <vt:lpstr>Arial</vt:lpstr>
      <vt:lpstr>Calibri</vt:lpstr>
      <vt:lpstr>Arial Rounded MT Bold</vt:lpstr>
      <vt:lpstr>Times New Roman</vt:lpstr>
      <vt:lpstr>Zurich Blk BT</vt:lpstr>
      <vt:lpstr>Default Design</vt:lpstr>
      <vt:lpstr>Office Theme</vt:lpstr>
      <vt:lpstr>Microsoft Excel 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Kansas State Univ.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Keith Harmoney</dc:creator>
  <cp:lastModifiedBy>Clint Bain</cp:lastModifiedBy>
  <cp:revision>1085</cp:revision>
  <dcterms:created xsi:type="dcterms:W3CDTF">2004-02-23T22:40:28Z</dcterms:created>
  <dcterms:modified xsi:type="dcterms:W3CDTF">2019-11-20T16:07:46Z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0x010100D726725E7FD11A429F1A1FEA2BCD247C</vt:lpwstr>
  </property>
</Properties>
</file>